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67" r:id="rId6"/>
    <p:sldId id="268" r:id="rId7"/>
    <p:sldId id="258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726"/>
    <a:srgbClr val="3053A1"/>
    <a:srgbClr val="FF8837"/>
    <a:srgbClr val="FAD22A"/>
    <a:srgbClr val="5BB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/>
    <p:restoredTop sz="94728"/>
  </p:normalViewPr>
  <p:slideViewPr>
    <p:cSldViewPr snapToGrid="0" snapToObjects="1">
      <p:cViewPr varScale="1">
        <p:scale>
          <a:sx n="78" d="100"/>
          <a:sy n="78" d="100"/>
        </p:scale>
        <p:origin x="739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1" d="100"/>
          <a:sy n="81" d="100"/>
        </p:scale>
        <p:origin x="217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F9112-71B8-3C4A-846E-8A6F07255EB9}" type="datetimeFigureOut">
              <a:rPr lang="fr-FR" smtClean="0"/>
              <a:t>02/11/2018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5B91B-E6B4-FA4F-97D3-07E18DC037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359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25B7A-CEDB-3541-8E0B-1914D242657D}" type="datetimeFigureOut">
              <a:rPr lang="fr-FR" smtClean="0"/>
              <a:t>02/11/2018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A65F5-B85C-F249-AB1B-4299D6BF11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0073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8150" y="-424997"/>
            <a:ext cx="9496029" cy="7543800"/>
          </a:xfrm>
          <a:prstGeom prst="rect">
            <a:avLst/>
          </a:prstGeom>
        </p:spPr>
      </p:pic>
      <p:cxnSp>
        <p:nvCxnSpPr>
          <p:cNvPr id="5" name="Connecteur droit 4"/>
          <p:cNvCxnSpPr/>
          <p:nvPr userDrawn="1"/>
        </p:nvCxnSpPr>
        <p:spPr>
          <a:xfrm>
            <a:off x="5756240" y="4433522"/>
            <a:ext cx="5597560" cy="0"/>
          </a:xfrm>
          <a:prstGeom prst="line">
            <a:avLst/>
          </a:prstGeom>
          <a:ln>
            <a:solidFill>
              <a:srgbClr val="EC6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9"/>
          <p:cNvSpPr>
            <a:spLocks noGrp="1"/>
          </p:cNvSpPr>
          <p:nvPr>
            <p:ph sz="quarter" idx="15" hasCustomPrompt="1"/>
          </p:nvPr>
        </p:nvSpPr>
        <p:spPr>
          <a:xfrm>
            <a:off x="5755606" y="4565249"/>
            <a:ext cx="5392823" cy="857671"/>
          </a:xfrm>
        </p:spPr>
        <p:txBody>
          <a:bodyPr wrap="none">
            <a:sp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1400" b="1" dirty="0"/>
              <a:t>14 décembre 2017 – Microsoft France (Issy-les-Moulineaux)</a:t>
            </a:r>
            <a:endParaRPr lang="fr-FR" sz="3200" cap="all" spc="100" dirty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sp>
        <p:nvSpPr>
          <p:cNvPr id="7" name="Titre 20"/>
          <p:cNvSpPr>
            <a:spLocks noGrp="1"/>
          </p:cNvSpPr>
          <p:nvPr>
            <p:ph type="title" hasCustomPrompt="1"/>
          </p:nvPr>
        </p:nvSpPr>
        <p:spPr>
          <a:xfrm>
            <a:off x="5755606" y="3346903"/>
            <a:ext cx="5759910" cy="1089529"/>
          </a:xfrm>
        </p:spPr>
        <p:txBody>
          <a:bodyPr wrap="none">
            <a:spAutoFit/>
          </a:bodyPr>
          <a:lstStyle>
            <a:lvl1pPr marL="0" indent="0">
              <a:defRPr sz="36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sz="2400" b="1" dirty="0"/>
              <a:t>Rencontres Microsoft – Medicen Paris</a:t>
            </a:r>
            <a:br>
              <a:rPr lang="fr-FR" sz="2400" b="1" dirty="0"/>
            </a:br>
            <a:r>
              <a:rPr lang="fr-FR" sz="2400" b="1" dirty="0"/>
              <a:t>Region sur l’intelligence artificielle</a:t>
            </a:r>
            <a:br>
              <a:rPr lang="fr-FR" sz="2400" b="1" dirty="0"/>
            </a:br>
            <a:r>
              <a:rPr lang="fr-FR" sz="2400" b="1" dirty="0"/>
              <a:t>pour la santé »</a:t>
            </a:r>
            <a:endParaRPr lang="fr-FR" sz="5000" dirty="0">
              <a:solidFill>
                <a:srgbClr val="EC6726"/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45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54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dirty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27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5400">
                <a:solidFill>
                  <a:srgbClr val="EC6726"/>
                </a:solidFill>
              </a:defRPr>
            </a:lvl1pPr>
          </a:lstStyle>
          <a:p>
            <a:r>
              <a:rPr lang="fr-FR" dirty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Roboto" charset="0"/>
                <a:ea typeface="Roboto" charset="0"/>
                <a:cs typeface="Roboto" charset="0"/>
              </a:defRPr>
            </a:lvl1pPr>
            <a:lvl2pPr>
              <a:defRPr sz="2800">
                <a:latin typeface="Roboto" charset="0"/>
                <a:ea typeface="Roboto" charset="0"/>
                <a:cs typeface="Roboto" charset="0"/>
              </a:defRPr>
            </a:lvl2pPr>
            <a:lvl3pPr>
              <a:defRPr sz="24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>
                <a:latin typeface="Roboto" charset="0"/>
                <a:ea typeface="Roboto" charset="0"/>
                <a:cs typeface="Roboto" charset="0"/>
              </a:rPr>
              <a:t>Sous Titre</a:t>
            </a:r>
            <a:endParaRPr lang="fr-FR" sz="3200" cap="all" spc="100" dirty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49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5400">
                <a:solidFill>
                  <a:srgbClr val="EC6726"/>
                </a:solidFill>
              </a:defRPr>
            </a:lvl1pPr>
          </a:lstStyle>
          <a:p>
            <a:r>
              <a:rPr lang="fr-FR" dirty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>
                <a:latin typeface="Roboto" charset="0"/>
                <a:ea typeface="Roboto" charset="0"/>
                <a:cs typeface="Roboto" charset="0"/>
              </a:rPr>
              <a:t>Sous Titre</a:t>
            </a:r>
            <a:endParaRPr lang="fr-FR" sz="3200" cap="all" spc="100" dirty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37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1681" y="-342900"/>
            <a:ext cx="5514078" cy="75438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034197" cy="1325563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fr-FR" sz="5000" cap="all" spc="100" dirty="0">
                <a:solidFill>
                  <a:schemeClr val="bg1"/>
                </a:solidFill>
                <a:latin typeface="Roboto Thin" charset="0"/>
                <a:ea typeface="Roboto Thin" charset="0"/>
                <a:cs typeface="Roboto Thin" charset="0"/>
              </a:rPr>
              <a:t>sommaire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12" name="Espace réservé du texte 11"/>
          <p:cNvSpPr>
            <a:spLocks noGrp="1"/>
          </p:cNvSpPr>
          <p:nvPr>
            <p:ph type="body" sz="quarter" idx="11" hasCustomPrompt="1"/>
          </p:nvPr>
        </p:nvSpPr>
        <p:spPr>
          <a:xfrm>
            <a:off x="4427621" y="1690687"/>
            <a:ext cx="6926180" cy="4503257"/>
          </a:xfrm>
        </p:spPr>
        <p:txBody>
          <a:bodyPr>
            <a:normAutofit/>
          </a:bodyPr>
          <a:lstStyle>
            <a:lvl1pPr marL="400050" indent="-400050">
              <a:buClr>
                <a:schemeClr val="bg1"/>
              </a:buClr>
              <a:buFont typeface="+mj-lt"/>
              <a:buAutoNum type="romanUcPeriod"/>
              <a:defRPr sz="2400">
                <a:latin typeface="Roboto" charset="0"/>
                <a:ea typeface="Roboto" charset="0"/>
                <a:cs typeface="Roboto" charset="0"/>
              </a:defRPr>
            </a:lvl1pPr>
            <a:lvl2pPr marL="800100" indent="-342900">
              <a:buClr>
                <a:srgbClr val="FF8837"/>
              </a:buClr>
              <a:buFont typeface="+mj-lt"/>
              <a:buAutoNum type="alphaUcPeriod"/>
              <a:defRPr baseline="0">
                <a:solidFill>
                  <a:srgbClr val="FF8837"/>
                </a:solidFill>
                <a:latin typeface="Roboto" charset="0"/>
                <a:ea typeface="Roboto" charset="0"/>
                <a:cs typeface="Roboto" charset="0"/>
              </a:defRPr>
            </a:lvl2pPr>
          </a:lstStyle>
          <a:p>
            <a:pPr lvl="0"/>
            <a:r>
              <a:rPr lang="fr-FR" dirty="0" err="1"/>
              <a:t>Text</a:t>
            </a:r>
            <a:endParaRPr lang="fr-FR" dirty="0"/>
          </a:p>
          <a:p>
            <a:pPr lvl="1"/>
            <a:r>
              <a:rPr lang="fr-FR" dirty="0"/>
              <a:t>texte</a:t>
            </a:r>
          </a:p>
          <a:p>
            <a:pPr lvl="1"/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82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38030" y="-354085"/>
            <a:ext cx="5514078" cy="75438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12" name="Espace réservé du texte 11"/>
          <p:cNvSpPr>
            <a:spLocks noGrp="1"/>
          </p:cNvSpPr>
          <p:nvPr>
            <p:ph type="body" sz="quarter" idx="11"/>
          </p:nvPr>
        </p:nvSpPr>
        <p:spPr>
          <a:xfrm>
            <a:off x="1200573" y="641685"/>
            <a:ext cx="10153227" cy="5552260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latin typeface="Roboto" charset="0"/>
                <a:ea typeface="Roboto" charset="0"/>
                <a:cs typeface="Roboto" charset="0"/>
              </a:defRPr>
            </a:lvl1pPr>
            <a:lvl2pPr marL="800100" indent="-342900">
              <a:buClr>
                <a:srgbClr val="FF8837"/>
              </a:buClr>
              <a:buFont typeface="+mj-lt"/>
              <a:buAutoNum type="alphaUcPeriod"/>
              <a:defRPr baseline="0">
                <a:solidFill>
                  <a:srgbClr val="FF8837"/>
                </a:solidFill>
                <a:latin typeface="Roboto" charset="0"/>
                <a:ea typeface="Roboto" charset="0"/>
                <a:cs typeface="Roboto" charset="0"/>
              </a:defRPr>
            </a:lvl2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>
                <a:solidFill>
                  <a:srgbClr val="002060"/>
                </a:solidFill>
                <a:latin typeface="Playfair Display" charset="0"/>
              </a:rPr>
              <a:t>Modifiez les styles du texte du masque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dirty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>
                <a:latin typeface="Roboto" charset="0"/>
                <a:ea typeface="Roboto" charset="0"/>
                <a:cs typeface="Roboto" charset="0"/>
              </a:rPr>
              <a:t>Sous Titre</a:t>
            </a:r>
            <a:endParaRPr lang="fr-FR" sz="3200" cap="all" spc="100" dirty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61947" y="4103557"/>
            <a:ext cx="4400688" cy="321539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0797" y="3316926"/>
            <a:ext cx="5775198" cy="421968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043" y="2351708"/>
            <a:ext cx="725882" cy="59752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8610600" y="3316926"/>
            <a:ext cx="441069" cy="36307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459" y="5711252"/>
            <a:ext cx="1928520" cy="532880"/>
          </a:xfrm>
          <a:prstGeom prst="rect">
            <a:avLst/>
          </a:prstGeom>
        </p:spPr>
      </p:pic>
      <p:sp>
        <p:nvSpPr>
          <p:cNvPr id="19" name="Titre 1"/>
          <p:cNvSpPr>
            <a:spLocks noGrp="1"/>
          </p:cNvSpPr>
          <p:nvPr>
            <p:ph type="ctrTitle" hasCustomPrompt="1"/>
          </p:nvPr>
        </p:nvSpPr>
        <p:spPr>
          <a:xfrm>
            <a:off x="3162923" y="2351708"/>
            <a:ext cx="5447677" cy="965218"/>
          </a:xfrm>
        </p:spPr>
        <p:txBody>
          <a:bodyPr wrap="square" lIns="90000" anchor="ctr" anchorCtr="0">
            <a:normAutofit/>
          </a:bodyPr>
          <a:lstStyle>
            <a:lvl1pPr algn="ctr">
              <a:defRPr sz="2500" b="1" i="0" baseline="0">
                <a:ln>
                  <a:noFill/>
                </a:ln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sz="2500" dirty="0">
                <a:solidFill>
                  <a:srgbClr val="EC6726"/>
                </a:solidFill>
                <a:latin typeface="Playfair Display" charset="0"/>
                <a:ea typeface="Playfair Display" charset="0"/>
                <a:cs typeface="Playfair Display" charset="0"/>
              </a:rPr>
              <a:t>Cliquez et modifiez le titre</a:t>
            </a:r>
            <a:br>
              <a:rPr lang="fr-FR" sz="2500" dirty="0">
                <a:solidFill>
                  <a:srgbClr val="EC6726"/>
                </a:solidFill>
                <a:latin typeface="Playfair Display" charset="0"/>
                <a:ea typeface="Playfair Display" charset="0"/>
                <a:cs typeface="Playfair Display" charset="0"/>
              </a:rPr>
            </a:b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6292367"/>
            <a:ext cx="269557" cy="493090"/>
          </a:xfrm>
          <a:prstGeom prst="rect">
            <a:avLst/>
          </a:prstGeom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15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necteur droit 16"/>
          <p:cNvCxnSpPr/>
          <p:nvPr userDrawn="1"/>
        </p:nvCxnSpPr>
        <p:spPr>
          <a:xfrm>
            <a:off x="4296409" y="3759754"/>
            <a:ext cx="4173034" cy="0"/>
          </a:xfrm>
          <a:prstGeom prst="line">
            <a:avLst/>
          </a:prstGeom>
          <a:ln>
            <a:solidFill>
              <a:srgbClr val="EC6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309" y="-247560"/>
            <a:ext cx="4532026" cy="4799541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20" name="Espace réservé du texte 19" descr="&#10;"/>
          <p:cNvSpPr>
            <a:spLocks noGrp="1"/>
          </p:cNvSpPr>
          <p:nvPr>
            <p:ph type="body" sz="quarter" idx="13"/>
          </p:nvPr>
        </p:nvSpPr>
        <p:spPr>
          <a:xfrm>
            <a:off x="4295775" y="4010025"/>
            <a:ext cx="4314825" cy="1873333"/>
          </a:xfrm>
        </p:spPr>
        <p:txBody>
          <a:bodyPr wrap="square" lIns="0" tIns="0" rIns="0" bIns="0" anchor="t" anchorCtr="0"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>
                <a:solidFill>
                  <a:srgbClr val="002060"/>
                </a:solidFill>
                <a:latin typeface="Playfair Display" charset="0"/>
              </a:rPr>
              <a:t>Modifiez les styles du texte du masque</a:t>
            </a:r>
          </a:p>
        </p:txBody>
      </p:sp>
      <p:sp>
        <p:nvSpPr>
          <p:cNvPr id="21" name="Titre 20"/>
          <p:cNvSpPr>
            <a:spLocks noGrp="1"/>
          </p:cNvSpPr>
          <p:nvPr>
            <p:ph type="title" hasCustomPrompt="1"/>
          </p:nvPr>
        </p:nvSpPr>
        <p:spPr>
          <a:xfrm>
            <a:off x="4295774" y="1054932"/>
            <a:ext cx="7058025" cy="745963"/>
          </a:xfrm>
        </p:spPr>
        <p:txBody>
          <a:bodyPr/>
          <a:lstStyle>
            <a:lvl1pPr>
              <a:defRPr sz="54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dirty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sz="5000" dirty="0">
              <a:solidFill>
                <a:srgbClr val="EC6726"/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  <p:sp>
        <p:nvSpPr>
          <p:cNvPr id="22" name="Titre 20"/>
          <p:cNvSpPr txBox="1">
            <a:spLocks/>
          </p:cNvSpPr>
          <p:nvPr userDrawn="1"/>
        </p:nvSpPr>
        <p:spPr>
          <a:xfrm>
            <a:off x="4295774" y="1894757"/>
            <a:ext cx="7058025" cy="74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4400" cap="all" dirty="0">
              <a:solidFill>
                <a:schemeClr val="accent5">
                  <a:lumMod val="75000"/>
                </a:schemeClr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  <p:sp>
        <p:nvSpPr>
          <p:cNvPr id="14" name="Titre 20"/>
          <p:cNvSpPr txBox="1">
            <a:spLocks/>
          </p:cNvSpPr>
          <p:nvPr userDrawn="1"/>
        </p:nvSpPr>
        <p:spPr>
          <a:xfrm>
            <a:off x="554637" y="4317440"/>
            <a:ext cx="2602332" cy="319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3200" cap="all" spc="100" dirty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4" hasCustomPrompt="1"/>
          </p:nvPr>
        </p:nvSpPr>
        <p:spPr>
          <a:xfrm>
            <a:off x="4295775" y="1895475"/>
            <a:ext cx="7058025" cy="744538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1" i="0">
                <a:solidFill>
                  <a:srgbClr val="3053A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5000" cap="all" dirty="0" err="1">
                <a:solidFill>
                  <a:schemeClr val="accent5">
                    <a:lumMod val="75000"/>
                  </a:schemeClr>
                </a:solidFill>
                <a:latin typeface="Roboto Medium" charset="0"/>
                <a:ea typeface="Roboto Medium" charset="0"/>
                <a:cs typeface="Roboto Medium" charset="0"/>
              </a:rPr>
              <a:t>Lorem</a:t>
            </a:r>
            <a:r>
              <a:rPr lang="fr-FR" sz="5000" cap="all" dirty="0">
                <a:solidFill>
                  <a:schemeClr val="accent5">
                    <a:lumMod val="75000"/>
                  </a:schemeClr>
                </a:solidFill>
                <a:latin typeface="Roboto Medium" charset="0"/>
                <a:ea typeface="Roboto Medium" charset="0"/>
                <a:cs typeface="Roboto Medium" charset="0"/>
              </a:rPr>
              <a:t> </a:t>
            </a:r>
            <a:r>
              <a:rPr lang="fr-FR" sz="5000" cap="all" dirty="0" err="1">
                <a:solidFill>
                  <a:schemeClr val="accent5">
                    <a:lumMod val="75000"/>
                  </a:schemeClr>
                </a:solidFill>
                <a:latin typeface="Roboto Medium" charset="0"/>
                <a:ea typeface="Roboto Medium" charset="0"/>
                <a:cs typeface="Roboto Medium" charset="0"/>
              </a:rPr>
              <a:t>ipsum</a:t>
            </a:r>
            <a:endParaRPr lang="fr-FR" sz="5000" cap="all" dirty="0">
              <a:solidFill>
                <a:schemeClr val="accent5">
                  <a:lumMod val="75000"/>
                </a:schemeClr>
              </a:solidFill>
              <a:latin typeface="Roboto Medium" charset="0"/>
              <a:ea typeface="Roboto Medium" charset="0"/>
              <a:cs typeface="Roboto Medium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5" hasCustomPrompt="1"/>
          </p:nvPr>
        </p:nvSpPr>
        <p:spPr>
          <a:xfrm>
            <a:off x="4295775" y="3224213"/>
            <a:ext cx="4314825" cy="417512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3200" cap="all" spc="100" dirty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rPr>
              <a:t>Sous-titre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6" hasCustomPrompt="1"/>
          </p:nvPr>
        </p:nvSpPr>
        <p:spPr>
          <a:xfrm>
            <a:off x="2390274" y="304799"/>
            <a:ext cx="1395664" cy="898359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5000" cap="all" spc="100">
                <a:solidFill>
                  <a:schemeClr val="bg1"/>
                </a:solidFill>
                <a:latin typeface="Roboto Thin" charset="0"/>
                <a:ea typeface="Roboto Thin" charset="0"/>
                <a:cs typeface="Roboto Thin" charset="0"/>
              </a:rPr>
              <a:t>I.</a:t>
            </a:r>
            <a:endParaRPr lang="fr-FR" sz="5000" cap="all" spc="100" dirty="0">
              <a:solidFill>
                <a:schemeClr val="bg1"/>
              </a:solidFill>
              <a:latin typeface="Roboto Thin" charset="0"/>
              <a:ea typeface="Roboto Thin" charset="0"/>
              <a:cs typeface="Roboto Thin" charset="0"/>
            </a:endParaRPr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ZoneTexte 1"/>
          <p:cNvSpPr txBox="1"/>
          <p:nvPr userDrawn="1"/>
        </p:nvSpPr>
        <p:spPr>
          <a:xfrm>
            <a:off x="5887453" y="4539916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endParaRPr lang="fr-FR" sz="5000" dirty="0">
              <a:solidFill>
                <a:srgbClr val="EC6726"/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1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54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dirty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>
                <a:latin typeface="Roboto" charset="0"/>
                <a:ea typeface="Roboto" charset="0"/>
                <a:cs typeface="Roboto" charset="0"/>
              </a:defRPr>
            </a:lvl1pPr>
            <a:lvl2pPr>
              <a:defRPr>
                <a:latin typeface="Roboto" charset="0"/>
                <a:ea typeface="Roboto" charset="0"/>
                <a:cs typeface="Roboto" charset="0"/>
              </a:defRPr>
            </a:lvl2pPr>
            <a:lvl3pPr>
              <a:defRPr>
                <a:latin typeface="Roboto" charset="0"/>
                <a:ea typeface="Roboto" charset="0"/>
                <a:cs typeface="Roboto" charset="0"/>
              </a:defRPr>
            </a:lvl3pPr>
            <a:lvl4pPr>
              <a:defRPr>
                <a:latin typeface="Roboto" charset="0"/>
                <a:ea typeface="Roboto" charset="0"/>
                <a:cs typeface="Roboto" charset="0"/>
              </a:defRPr>
            </a:lvl4pPr>
            <a:lvl5pPr>
              <a:defRPr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50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dirty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4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5400">
                <a:solidFill>
                  <a:srgbClr val="EC6726"/>
                </a:solidFill>
              </a:defRPr>
            </a:lvl1pPr>
          </a:lstStyle>
          <a:p>
            <a:r>
              <a:rPr lang="fr-FR" dirty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Roboto" charset="0"/>
                <a:ea typeface="Roboto" charset="0"/>
                <a:cs typeface="Roboto" charset="0"/>
              </a:defRPr>
            </a:lvl1pPr>
            <a:lvl2pPr>
              <a:defRPr>
                <a:latin typeface="Roboto" charset="0"/>
                <a:ea typeface="Roboto" charset="0"/>
                <a:cs typeface="Roboto" charset="0"/>
              </a:defRPr>
            </a:lvl2pPr>
            <a:lvl3pPr>
              <a:defRPr>
                <a:latin typeface="Roboto" charset="0"/>
                <a:ea typeface="Roboto" charset="0"/>
                <a:cs typeface="Roboto" charset="0"/>
              </a:defRPr>
            </a:lvl3pPr>
            <a:lvl4pPr>
              <a:defRPr>
                <a:latin typeface="Roboto" charset="0"/>
                <a:ea typeface="Roboto" charset="0"/>
                <a:cs typeface="Roboto" charset="0"/>
              </a:defRPr>
            </a:lvl4pPr>
            <a:lvl5pPr>
              <a:defRPr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Roboto" charset="0"/>
                <a:ea typeface="Roboto" charset="0"/>
                <a:cs typeface="Roboto" charset="0"/>
              </a:defRPr>
            </a:lvl1pPr>
            <a:lvl2pPr>
              <a:defRPr>
                <a:latin typeface="Roboto" charset="0"/>
                <a:ea typeface="Roboto" charset="0"/>
                <a:cs typeface="Roboto" charset="0"/>
              </a:defRPr>
            </a:lvl2pPr>
            <a:lvl3pPr>
              <a:defRPr>
                <a:latin typeface="Roboto" charset="0"/>
                <a:ea typeface="Roboto" charset="0"/>
                <a:cs typeface="Roboto" charset="0"/>
              </a:defRPr>
            </a:lvl3pPr>
            <a:lvl4pPr>
              <a:defRPr>
                <a:latin typeface="Roboto" charset="0"/>
                <a:ea typeface="Roboto" charset="0"/>
                <a:cs typeface="Roboto" charset="0"/>
              </a:defRPr>
            </a:lvl4pPr>
            <a:lvl5pPr>
              <a:defRPr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44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2400" b="1" dirty="0"/>
              <a:t>Rencontres Microsoft – Medicen Paris Region sur l’intelligence artificielle pour la santé</a:t>
            </a:r>
            <a:br>
              <a:rPr lang="fr-FR" sz="2400" b="1" dirty="0"/>
            </a:br>
            <a:r>
              <a:rPr lang="fr-FR" sz="1400" b="1" dirty="0"/>
              <a:t>14 décembre 2017 – Microsoft France (</a:t>
            </a:r>
            <a:r>
              <a:rPr lang="fr-FR" sz="1400" b="1" dirty="0" err="1"/>
              <a:t>issy-les-moulineaux</a:t>
            </a:r>
            <a:r>
              <a:rPr lang="fr-FR" sz="1400" b="1" dirty="0"/>
              <a:t>)</a:t>
            </a:r>
            <a:br>
              <a:rPr lang="fr-FR" sz="1400" b="1" dirty="0"/>
            </a:br>
            <a:endParaRPr lang="fr-FR" sz="3200" cap="all" spc="100" dirty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Playfair Display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6292367"/>
            <a:ext cx="269557" cy="493090"/>
          </a:xfrm>
          <a:prstGeom prst="rect">
            <a:avLst/>
          </a:prstGeom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81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49" r:id="rId4"/>
    <p:sldLayoutId id="2147483655" r:id="rId5"/>
    <p:sldLayoutId id="2147483653" r:id="rId6"/>
    <p:sldLayoutId id="2147483650" r:id="rId7"/>
    <p:sldLayoutId id="2147483651" r:id="rId8"/>
    <p:sldLayoutId id="2147483652" r:id="rId9"/>
    <p:sldLayoutId id="2147483654" r:id="rId10"/>
    <p:sldLayoutId id="2147483656" r:id="rId11"/>
    <p:sldLayoutId id="2147483657" r:id="rId12"/>
  </p:sldLayoutIdLst>
  <p:hf hdr="0" ftr="0" dt="0"/>
  <p:txStyles>
    <p:titleStyle>
      <a:lvl1pPr marL="228600" marR="0" indent="-2286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sz="5400" kern="1200" baseline="0">
          <a:solidFill>
            <a:srgbClr val="EC6726"/>
          </a:solidFill>
          <a:latin typeface="Roboto" charset="0"/>
          <a:ea typeface="Roboto" charset="0"/>
          <a:cs typeface="Robot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br>
              <a:rPr lang="fr-FR" sz="2400" b="1" dirty="0"/>
            </a:br>
            <a:br>
              <a:rPr lang="fr-FR" sz="2400" b="1" dirty="0"/>
            </a:br>
            <a:r>
              <a:rPr lang="fr-FR" sz="2400" b="1" dirty="0"/>
              <a:t>Session de </a:t>
            </a:r>
            <a:r>
              <a:rPr lang="fr-FR" sz="2400" b="1" dirty="0" err="1"/>
              <a:t>pitchs</a:t>
            </a:r>
            <a:r>
              <a:rPr lang="fr-FR" sz="2400" b="1" dirty="0"/>
              <a:t> industriels</a:t>
            </a:r>
            <a:br>
              <a:rPr lang="fr-FR" sz="2400" b="1" dirty="0"/>
            </a:br>
            <a:r>
              <a:rPr lang="fr-FR" sz="2000" dirty="0"/>
              <a:t>Appel à Manifestation d’Intérêt – Proposition de projet</a:t>
            </a:r>
            <a:br>
              <a:rPr lang="fr-FR" sz="2000" b="1" dirty="0"/>
            </a:br>
            <a:endParaRPr lang="fr-FR" sz="2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610600" y="6311900"/>
            <a:ext cx="3068054" cy="409575"/>
          </a:xfrm>
        </p:spPr>
        <p:txBody>
          <a:bodyPr/>
          <a:lstStyle/>
          <a:p>
            <a:fld id="{6E57A86A-A70C-8C44-8B6F-CA9624DCE155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1026" name="Image 298" descr="image027">
            <a:extLst>
              <a:ext uri="{FF2B5EF4-FFF2-40B4-BE49-F238E27FC236}">
                <a16:creationId xmlns:a16="http://schemas.microsoft.com/office/drawing/2014/main" id="{40FB56F2-CBA7-490E-BF86-2E2984D0C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808" y="4950269"/>
            <a:ext cx="7042291" cy="135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 3" descr="image026">
            <a:extLst>
              <a:ext uri="{FF2B5EF4-FFF2-40B4-BE49-F238E27FC236}">
                <a16:creationId xmlns:a16="http://schemas.microsoft.com/office/drawing/2014/main" id="{31BF4086-DECF-4619-93DB-9DDD740C2B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677" y="4922395"/>
            <a:ext cx="13335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Image 2" descr="cid:6f4500d9-5c55-432a-95b9-a0ff41236e41@cea.fr">
            <a:extLst>
              <a:ext uri="{FF2B5EF4-FFF2-40B4-BE49-F238E27FC236}">
                <a16:creationId xmlns:a16="http://schemas.microsoft.com/office/drawing/2014/main" id="{84FAD88C-9695-4206-ACE2-10720CD37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7572" y="1484042"/>
            <a:ext cx="6491223" cy="1213403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82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1. Présentation de l’entreprise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A4A655-C243-5A46-A3CD-9A1064D90C84}" type="slidenum">
              <a:rPr lang="fr-FR" smtClean="0"/>
              <a:t>2</a:t>
            </a:fld>
            <a:endParaRPr lang="fr-FR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117" y="6045471"/>
            <a:ext cx="1321871" cy="79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764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sz="3600" dirty="0"/>
              <a:t>2. Présentation du projet et des besoins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A4A655-C243-5A46-A3CD-9A1064D90C84}" type="slidenum">
              <a:rPr lang="fr-FR" smtClean="0"/>
              <a:t>3</a:t>
            </a:fld>
            <a:endParaRPr lang="fr-FR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606" y="5961194"/>
            <a:ext cx="1321871" cy="79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C63BB20-3232-4BC0-857B-F3DE0BF7EB26}"/>
              </a:ext>
            </a:extLst>
          </p:cNvPr>
          <p:cNvSpPr/>
          <p:nvPr/>
        </p:nvSpPr>
        <p:spPr>
          <a:xfrm>
            <a:off x="3048000" y="1961932"/>
            <a:ext cx="6096000" cy="20467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2" indent="0" algn="just" defTabSz="520700">
              <a:spcAft>
                <a:spcPts val="1375"/>
              </a:spcAft>
              <a:buClr>
                <a:srgbClr val="005073"/>
              </a:buClr>
              <a:defRPr/>
            </a:pPr>
            <a:r>
              <a:rPr lang="fr-FR" sz="2300" dirty="0">
                <a:solidFill>
                  <a:srgbClr val="2A22D9"/>
                </a:solidFill>
                <a:latin typeface="DIN Next LT Pro Light"/>
              </a:rPr>
              <a:t>Objectifs :</a:t>
            </a:r>
          </a:p>
          <a:p>
            <a:pPr marL="0" lvl="2" indent="0" algn="just" defTabSz="520700">
              <a:spcAft>
                <a:spcPts val="1375"/>
              </a:spcAft>
              <a:buClr>
                <a:srgbClr val="005073"/>
              </a:buClr>
              <a:defRPr/>
            </a:pPr>
            <a:r>
              <a:rPr lang="fr-FR" sz="2300" dirty="0">
                <a:solidFill>
                  <a:srgbClr val="2A22D9"/>
                </a:solidFill>
                <a:latin typeface="DIN Next LT Pro Light"/>
              </a:rPr>
              <a:t>Livrables attendus :</a:t>
            </a:r>
          </a:p>
          <a:p>
            <a:pPr marL="0" lvl="2" indent="0" algn="just" defTabSz="520700">
              <a:spcAft>
                <a:spcPts val="1375"/>
              </a:spcAft>
              <a:buClr>
                <a:srgbClr val="005073"/>
              </a:buClr>
              <a:defRPr/>
            </a:pPr>
            <a:r>
              <a:rPr lang="fr-FR" sz="2300" dirty="0">
                <a:solidFill>
                  <a:srgbClr val="2A22D9"/>
                </a:solidFill>
                <a:latin typeface="DIN Next LT Pro Light"/>
              </a:rPr>
              <a:t>Compétences apportées :</a:t>
            </a:r>
          </a:p>
          <a:p>
            <a:pPr marL="0" lvl="2" indent="0" algn="just" defTabSz="520700">
              <a:spcAft>
                <a:spcPts val="1375"/>
              </a:spcAft>
              <a:buClr>
                <a:srgbClr val="005073"/>
              </a:buClr>
              <a:defRPr/>
            </a:pPr>
            <a:r>
              <a:rPr lang="fr-FR" sz="2300" dirty="0">
                <a:solidFill>
                  <a:srgbClr val="2A22D9"/>
                </a:solidFill>
                <a:latin typeface="DIN Next LT Pro Light"/>
              </a:rPr>
              <a:t>Compétences recherchées : </a:t>
            </a:r>
          </a:p>
        </p:txBody>
      </p:sp>
    </p:spTree>
    <p:extLst>
      <p:ext uri="{BB962C8B-B14F-4D97-AF65-F5344CB8AC3E}">
        <p14:creationId xmlns:p14="http://schemas.microsoft.com/office/powerpoint/2010/main" val="99725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3. Contact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A4A655-C243-5A46-A3CD-9A1064D90C84}" type="slidenum">
              <a:rPr lang="fr-FR" smtClean="0"/>
              <a:t>4</a:t>
            </a:fld>
            <a:endParaRPr lang="fr-FR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606" y="5961194"/>
            <a:ext cx="1321871" cy="79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48000" y="1961932"/>
            <a:ext cx="6096000" cy="258019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2" indent="0" algn="just" defTabSz="520700">
              <a:spcAft>
                <a:spcPts val="1375"/>
              </a:spcAft>
              <a:buClr>
                <a:srgbClr val="005073"/>
              </a:buClr>
              <a:defRPr/>
            </a:pPr>
            <a:r>
              <a:rPr lang="fr-FR" sz="2300" dirty="0">
                <a:solidFill>
                  <a:srgbClr val="2A22D9"/>
                </a:solidFill>
                <a:latin typeface="DIN Next LT Pro Light"/>
              </a:rPr>
              <a:t>Prénom, NOM</a:t>
            </a:r>
          </a:p>
          <a:p>
            <a:pPr marL="0" lvl="2" indent="0" algn="just" defTabSz="520700">
              <a:spcAft>
                <a:spcPts val="1375"/>
              </a:spcAft>
              <a:buClr>
                <a:srgbClr val="005073"/>
              </a:buClr>
              <a:defRPr/>
            </a:pPr>
            <a:r>
              <a:rPr lang="fr-FR" sz="2300" dirty="0">
                <a:solidFill>
                  <a:srgbClr val="2A22D9"/>
                </a:solidFill>
                <a:latin typeface="DIN Next LT Pro Light"/>
              </a:rPr>
              <a:t>Fonction</a:t>
            </a:r>
          </a:p>
          <a:p>
            <a:pPr marL="0" lvl="2" indent="0" algn="just" defTabSz="520700">
              <a:spcAft>
                <a:spcPts val="1375"/>
              </a:spcAft>
              <a:buClr>
                <a:srgbClr val="005073"/>
              </a:buClr>
              <a:defRPr/>
            </a:pPr>
            <a:r>
              <a:rPr lang="fr-FR" sz="2300" dirty="0">
                <a:solidFill>
                  <a:srgbClr val="2A22D9"/>
                </a:solidFill>
                <a:latin typeface="DIN Next LT Pro Light"/>
              </a:rPr>
              <a:t>Site internet</a:t>
            </a:r>
          </a:p>
          <a:p>
            <a:pPr marL="0" lvl="2" indent="0" algn="just" defTabSz="520700">
              <a:spcAft>
                <a:spcPts val="1375"/>
              </a:spcAft>
              <a:buClr>
                <a:srgbClr val="005073"/>
              </a:buClr>
              <a:defRPr/>
            </a:pPr>
            <a:r>
              <a:rPr lang="fr-FR" sz="2300" dirty="0">
                <a:solidFill>
                  <a:srgbClr val="2A22D9"/>
                </a:solidFill>
                <a:latin typeface="DIN Next LT Pro Light"/>
              </a:rPr>
              <a:t>Mail</a:t>
            </a:r>
          </a:p>
          <a:p>
            <a:pPr marL="0" lvl="2" indent="0" algn="just" defTabSz="520700">
              <a:spcAft>
                <a:spcPts val="1375"/>
              </a:spcAft>
              <a:buClr>
                <a:srgbClr val="005073"/>
              </a:buClr>
              <a:defRPr/>
            </a:pPr>
            <a:r>
              <a:rPr lang="fr-FR" sz="2300" dirty="0">
                <a:solidFill>
                  <a:srgbClr val="2A22D9"/>
                </a:solidFill>
                <a:latin typeface="DIN Next LT Pro Light"/>
              </a:rPr>
              <a:t>Tél</a:t>
            </a:r>
          </a:p>
        </p:txBody>
      </p:sp>
    </p:spTree>
    <p:extLst>
      <p:ext uri="{BB962C8B-B14F-4D97-AF65-F5344CB8AC3E}">
        <p14:creationId xmlns:p14="http://schemas.microsoft.com/office/powerpoint/2010/main" val="3190532184"/>
      </p:ext>
    </p:extLst>
  </p:cSld>
  <p:clrMapOvr>
    <a:masterClrMapping/>
  </p:clrMapOvr>
</p:sld>
</file>

<file path=ppt/theme/theme1.xml><?xml version="1.0" encoding="utf-8"?>
<a:theme xmlns:a="http://schemas.openxmlformats.org/drawingml/2006/main" name="Appel à pitchs - Proposition de collaboration avec Microsoft">
  <a:themeElements>
    <a:clrScheme name="Personnalisé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 lnSpcReduction="10000"/>
      </a:bodyPr>
      <a:lstStyle>
        <a:defPPr>
          <a:defRPr sz="5000" smtClean="0">
            <a:solidFill>
              <a:srgbClr val="EC6726"/>
            </a:solidFill>
            <a:latin typeface="Roboto Medium" charset="0"/>
            <a:ea typeface="Roboto Medium" charset="0"/>
            <a:cs typeface="Roboto Medium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1" id="{89C808DA-F127-E943-ADB2-F1CD91C6E028}" vid="{9A0B912A-2A42-8747-8BD2-16AFB33F23F5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C3ABF93254C642922BB12E7D082228" ma:contentTypeVersion="7" ma:contentTypeDescription="Crée un document." ma:contentTypeScope="" ma:versionID="df03e850b5481aaa6c6171918beac9f1">
  <xsd:schema xmlns:xsd="http://www.w3.org/2001/XMLSchema" xmlns:xs="http://www.w3.org/2001/XMLSchema" xmlns:p="http://schemas.microsoft.com/office/2006/metadata/properties" xmlns:ns2="faa889ac-3b47-4f40-bf0e-7650de9d2366" xmlns:ns3="3c6a1d1a-7f8f-4c19-bc0e-3dec17b861b1" targetNamespace="http://schemas.microsoft.com/office/2006/metadata/properties" ma:root="true" ma:fieldsID="85335f03cbadca7cd16aa090e1eec005" ns2:_="" ns3:_="">
    <xsd:import namespace="faa889ac-3b47-4f40-bf0e-7650de9d2366"/>
    <xsd:import namespace="3c6a1d1a-7f8f-4c19-bc0e-3dec17b861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a889ac-3b47-4f40-bf0e-7650de9d23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1d1a-7f8f-4c19-bc0e-3dec17b861b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C4F4D7-E614-4148-939F-CEAE4AED5F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32F800-24A5-42DF-8265-9769B74BBDE6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3c6a1d1a-7f8f-4c19-bc0e-3dec17b861b1"/>
    <ds:schemaRef ds:uri="http://purl.org/dc/elements/1.1/"/>
    <ds:schemaRef ds:uri="faa889ac-3b47-4f40-bf0e-7650de9d2366"/>
    <ds:schemaRef ds:uri="http://www.w3.org/XML/1998/namespace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E9A575F-EE72-43CD-96DB-2B67EFC9C5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a889ac-3b47-4f40-bf0e-7650de9d2366"/>
    <ds:schemaRef ds:uri="3c6a1d1a-7f8f-4c19-bc0e-3dec17b861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Appel à pitchs - Proposition de collaboration avec Microsoft</Template>
  <TotalTime>17</TotalTime>
  <Words>39</Words>
  <Application>Microsoft Office PowerPoint</Application>
  <PresentationFormat>Grand écran</PresentationFormat>
  <Paragraphs>17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3" baseType="lpstr">
      <vt:lpstr>Arial</vt:lpstr>
      <vt:lpstr>Calibri</vt:lpstr>
      <vt:lpstr>DIN Next LT Pro Light</vt:lpstr>
      <vt:lpstr>Playfair Display</vt:lpstr>
      <vt:lpstr>Roboto</vt:lpstr>
      <vt:lpstr>Roboto Light</vt:lpstr>
      <vt:lpstr>Roboto Medium</vt:lpstr>
      <vt:lpstr>Roboto Thin</vt:lpstr>
      <vt:lpstr>Appel à pitchs - Proposition de collaboration avec Microsoft</vt:lpstr>
      <vt:lpstr>  Session de pitchs industriels Appel à Manifestation d’Intérêt – Proposition de projet </vt:lpstr>
      <vt:lpstr>1. Présentation de l’entreprise </vt:lpstr>
      <vt:lpstr>2. Présentation du projet et des besoins</vt:lpstr>
      <vt:lpstr>3. 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Alexandre da Costa</dc:creator>
  <cp:lastModifiedBy>MEDICEN</cp:lastModifiedBy>
  <cp:revision>33</cp:revision>
  <dcterms:created xsi:type="dcterms:W3CDTF">2017-10-23T07:12:18Z</dcterms:created>
  <dcterms:modified xsi:type="dcterms:W3CDTF">2018-11-02T08:26:32Z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0x01010006C3ABF93254C642922BB12E7D082228</vt:lpwstr>
  </property>
</Properties>
</file>