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306" r:id="rId2"/>
    <p:sldId id="307" r:id="rId3"/>
    <p:sldId id="296" r:id="rId4"/>
    <p:sldId id="308" r:id="rId5"/>
    <p:sldId id="309" r:id="rId6"/>
    <p:sldId id="302" r:id="rId7"/>
    <p:sldId id="323" r:id="rId8"/>
    <p:sldId id="303" r:id="rId9"/>
    <p:sldId id="304" r:id="rId10"/>
    <p:sldId id="305" r:id="rId11"/>
    <p:sldId id="310" r:id="rId12"/>
    <p:sldId id="324" r:id="rId13"/>
    <p:sldId id="311" r:id="rId14"/>
    <p:sldId id="312" r:id="rId15"/>
    <p:sldId id="321" r:id="rId16"/>
    <p:sldId id="313" r:id="rId17"/>
    <p:sldId id="314" r:id="rId18"/>
    <p:sldId id="322" r:id="rId19"/>
    <p:sldId id="315" r:id="rId20"/>
    <p:sldId id="316" r:id="rId21"/>
    <p:sldId id="317" r:id="rId22"/>
    <p:sldId id="318" r:id="rId23"/>
    <p:sldId id="319" r:id="rId24"/>
    <p:sldId id="320" r:id="rId25"/>
    <p:sldId id="299" r:id="rId26"/>
    <p:sldId id="300" r:id="rId27"/>
    <p:sldId id="268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" initials="u" lastIdx="1" clrIdx="0">
    <p:extLst>
      <p:ext uri="{19B8F6BF-5375-455C-9EA6-DF929625EA0E}">
        <p15:presenceInfo xmlns:p15="http://schemas.microsoft.com/office/powerpoint/2012/main" userId="utilisateur" providerId="None"/>
      </p:ext>
    </p:extLst>
  </p:cmAuthor>
  <p:cmAuthor id="2" name="GANNEAU Romain" initials="GR" lastIdx="3" clrIdx="1">
    <p:extLst>
      <p:ext uri="{19B8F6BF-5375-455C-9EA6-DF929625EA0E}">
        <p15:presenceInfo xmlns:p15="http://schemas.microsoft.com/office/powerpoint/2012/main" userId="S::Romain.GANNEAU@ag2rlamondiale.fr::5be36581-c501-46fe-8023-f1c8d1b541b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1A0A"/>
    <a:srgbClr val="FF99CC"/>
    <a:srgbClr val="FFFFFF"/>
    <a:srgbClr val="00E8FF"/>
    <a:srgbClr val="505356"/>
    <a:srgbClr val="626365"/>
    <a:srgbClr val="FFF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6" autoAdjust="0"/>
    <p:restoredTop sz="95220" autoAdjust="0"/>
  </p:normalViewPr>
  <p:slideViewPr>
    <p:cSldViewPr snapToGrid="0">
      <p:cViewPr varScale="1">
        <p:scale>
          <a:sx n="86" d="100"/>
          <a:sy n="86" d="100"/>
        </p:scale>
        <p:origin x="780" y="90"/>
      </p:cViewPr>
      <p:guideLst>
        <p:guide orient="horz" pos="2137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FCA4E-8BB2-4756-891A-B57A11B5E464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1C4FF-BA7D-4866-AF2B-17F6C06C2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29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D14972-04C2-449C-83B1-8C9436E45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54C71D-A0E3-4485-8F92-FC330723B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8AB38D-41DB-4FFF-B1CB-4D3B602F7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0B7C-8D64-4B67-8BA5-B77F6ECC3B85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969D43-5497-4C6D-9827-5455D4C99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400D32-08B3-4074-AF3E-E12910423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3BAFB5-C8B3-4B4A-AE6E-D27E0E859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746126-E099-40B9-83F1-A504156CD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05C928-65FD-4C79-BD33-557DDC5D0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3D46-33E1-4763-A6BF-C1477DA5BC5A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8FAF79-AB1E-48CD-8652-947452D8D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793656-1FA2-484F-9DFE-3B3538B92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36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CCA0D60-9566-4045-B3D7-FA72E6F863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9BB038-BBC5-479F-9D07-1E32D5556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F454B3-F472-4677-8000-8F9274EC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11D9-0190-4EC2-B32C-28E00EFBA4EA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B04DCA-C940-4247-8329-989EF92FC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1C510F-4F2E-47D0-978A-23D7213B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69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11ED6-BDE6-4DE0-8E34-5C65631DF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1C4ABF-C35D-4608-9B2B-E0EBB25AD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FACCB1-B58E-4C09-8AC3-982FA282C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769-E6CE-496C-B0A0-41633796B7F1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57DF1A-2B0D-446D-94DD-B16BD53D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2F7577-0B4B-44A5-83BF-8B513F618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61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285830-4B0B-44FB-8449-582DF12D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AF58D5-1848-412F-AB77-623547701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E37C4A-7C29-4645-B603-ECFB658E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08E6-D41F-444B-A897-DC14C6908CA2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CA8ADB-C0A8-46F9-8A53-72EF3E7F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F25D47-2AEA-4C68-B48D-DDE7FF5FF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5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2CD454-C6A1-418E-8D29-4AA270184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8D301F-96C1-4CC4-8292-C25F9F1590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60B6C5B-E1AC-4ADA-B946-3A37EBC27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217C6F-B985-462C-AC6A-8020B8923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E345-A394-4190-A79D-E30C34323C82}" type="datetime1">
              <a:rPr lang="fr-FR" smtClean="0"/>
              <a:t>07/07/2021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1D64E2-F9E9-4F40-9FA9-2C10C690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C8C748-747A-4777-8B4A-37FA01CEA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65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DFA997-3EAA-4DC9-A536-F91664AFB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BAB084-D980-4CE7-8E27-5F51310E1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E03946-1B1A-4D1B-9915-FF63CACFE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DA47346-11B6-49A3-8696-459ABFE465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9011B92-D2D9-402E-A841-A1472DE807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D54C12B-B4C5-4145-BED2-4B334324A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5C66-1358-41A3-9AD4-1C2FF7F26D86}" type="datetime1">
              <a:rPr lang="fr-FR" smtClean="0"/>
              <a:t>07/07/2021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4B8622C-8D1B-4980-9E52-0B8486076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73E1856-A2C0-4375-B252-4EB432CD2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00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B6F50D-E0AB-46E7-9B5D-E6CE94B4F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0317C1F-3660-4BF0-B895-4AF14BD7A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FD2B-1E82-4BB9-8B23-D338E6CA3C75}" type="datetime1">
              <a:rPr lang="fr-FR" smtClean="0"/>
              <a:t>07/07/2021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9F570F-2067-433B-98EC-D9EE6D12F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FBB41F-2B10-4E98-8E51-B39151FB0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5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902F297-5491-41D8-868A-F7FE0B481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E07-4E1F-4AF9-8547-D21A7F6AD71F}" type="datetime1">
              <a:rPr lang="fr-FR" smtClean="0"/>
              <a:t>07/07/2021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8E402B9-9B9B-4F2A-95F4-A3128A330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170230B-379C-4BFF-8EE2-8969E841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24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52BE6-042E-4399-AD7B-32008A535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13D03A-4019-40AF-8A84-1847F43E6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7D89C9-1DFF-4771-B7E2-85FF5A92D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43F328-D830-4430-8B42-D9E98D9B5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A968C-89FD-4F07-AC4F-382636BD9DBB}" type="datetime1">
              <a:rPr lang="fr-FR" smtClean="0"/>
              <a:t>07/07/2021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97824F-28A6-450D-917A-4E3489363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CB0B90-99B1-4462-9046-DE468D76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61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5A9D25-8A87-4C1A-8FD2-A7580D7D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8BFA08-2DCE-4FA4-807E-536ABFDDC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EE33A8-E908-4773-AFA9-DD66C79BB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362E37-8CAB-4F70-B3E7-354A8E168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BA46-54B7-405A-8D78-0D00331BDF73}" type="datetime1">
              <a:rPr lang="fr-FR" smtClean="0"/>
              <a:t>07/07/2021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433E3B-795F-40C6-B906-7E4FDDBC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EAF717-DBF0-4486-8955-39A258673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23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88B32C9-8234-4F9C-9591-1B2B3378C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75A049-134E-40D1-B6DA-A4E5467BB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992A21-126D-4FE6-AFF0-BA7723001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7FF2D-8C67-4118-AC89-E9810D3113C6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CE9D24-871D-43A9-9E1B-0A595A2997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6261F5-8FD2-4543-AF92-4D64494B99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2796D-F1AF-43E0-861D-D5BAFD8897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23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0A5C358-3F4E-4BE0-B098-4F05B4E72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1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A3F7157-F2D2-4B1E-86B2-806BB30F4F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54" t="34362" r="42523" b="17804"/>
          <a:stretch/>
        </p:blipFill>
        <p:spPr>
          <a:xfrm>
            <a:off x="768542" y="724551"/>
            <a:ext cx="4884298" cy="5631799"/>
          </a:xfrm>
          <a:prstGeom prst="rect">
            <a:avLst/>
          </a:prstGeom>
          <a:ln w="12700">
            <a:solidFill>
              <a:srgbClr val="663300"/>
            </a:solidFill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F547664-BD2C-47DE-9DAD-3CEC79CD20C7}"/>
              </a:ext>
            </a:extLst>
          </p:cNvPr>
          <p:cNvSpPr/>
          <p:nvPr/>
        </p:nvSpPr>
        <p:spPr>
          <a:xfrm>
            <a:off x="6096000" y="1102299"/>
            <a:ext cx="5650808" cy="4763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spcAft>
                <a:spcPts val="1200"/>
              </a:spcAft>
            </a:pPr>
            <a:endParaRPr lang="fr-FR" sz="3600" b="1" dirty="0">
              <a:solidFill>
                <a:srgbClr val="381A0A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fr-FR" sz="3600" b="1" u="sng" dirty="0">
                <a:solidFill>
                  <a:schemeClr val="accent5">
                    <a:lumMod val="75000"/>
                  </a:schemeClr>
                </a:solidFill>
              </a:rPr>
              <a:t>Dossier de candidature </a:t>
            </a:r>
          </a:p>
          <a:p>
            <a:pPr algn="just">
              <a:spcAft>
                <a:spcPts val="1200"/>
              </a:spcAft>
            </a:pPr>
            <a:endParaRPr lang="fr-FR" sz="900" b="1" dirty="0">
              <a:solidFill>
                <a:srgbClr val="381A0A"/>
              </a:solidFill>
            </a:endParaRP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381A0A"/>
                </a:solidFill>
              </a:rPr>
              <a:t>Présenter son projet avec un maximum d’arguments et de preuves.</a:t>
            </a:r>
            <a:endParaRPr lang="fr-FR" dirty="0">
              <a:solidFill>
                <a:srgbClr val="381A0A"/>
              </a:solidFill>
            </a:endParaRP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381A0A"/>
                </a:solidFill>
              </a:rPr>
              <a:t>La démonstration du côté innovant, de l’impact et du potentiel commercial de la solution et l’ambition sur le marché français sera étudiée par le jury.</a:t>
            </a:r>
            <a:endParaRPr lang="fr-FR" dirty="0">
              <a:solidFill>
                <a:srgbClr val="381A0A"/>
              </a:solidFill>
            </a:endParaRP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7AF27D31-D3CA-490C-B2F4-2E7470EB7324}"/>
              </a:ext>
            </a:extLst>
          </p:cNvPr>
          <p:cNvGrpSpPr/>
          <p:nvPr/>
        </p:nvGrpSpPr>
        <p:grpSpPr>
          <a:xfrm>
            <a:off x="7295918" y="5746504"/>
            <a:ext cx="3177587" cy="791265"/>
            <a:chOff x="6936752" y="5855401"/>
            <a:chExt cx="3177587" cy="791265"/>
          </a:xfrm>
        </p:grpSpPr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5AD5041A-1640-4740-9AF8-6B13CA4118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6752" y="6065238"/>
              <a:ext cx="2030115" cy="581428"/>
            </a:xfrm>
            <a:prstGeom prst="rect">
              <a:avLst/>
            </a:prstGeom>
          </p:spPr>
        </p:pic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EDB7E2B9-A714-4A19-8BDC-4A609F8F2C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91425" y="5855401"/>
              <a:ext cx="1022914" cy="791265"/>
            </a:xfrm>
            <a:prstGeom prst="rect">
              <a:avLst/>
            </a:prstGeom>
          </p:spPr>
        </p:pic>
      </p:grpSp>
      <p:pic>
        <p:nvPicPr>
          <p:cNvPr id="8" name="Image 7">
            <a:extLst>
              <a:ext uri="{FF2B5EF4-FFF2-40B4-BE49-F238E27FC236}">
                <a16:creationId xmlns:a16="http://schemas.microsoft.com/office/drawing/2014/main" id="{04FCA5C0-33F9-4BE1-85D9-8CFFB0761A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942" t="11828" r="34231" b="74980"/>
          <a:stretch/>
        </p:blipFill>
        <p:spPr>
          <a:xfrm>
            <a:off x="6248553" y="79445"/>
            <a:ext cx="5720851" cy="142253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B67817FC-4419-4F5C-841D-9AFE46FA5EC2}"/>
              </a:ext>
            </a:extLst>
          </p:cNvPr>
          <p:cNvSpPr txBox="1"/>
          <p:nvPr/>
        </p:nvSpPr>
        <p:spPr>
          <a:xfrm>
            <a:off x="5752204" y="1505977"/>
            <a:ext cx="67135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i="0" dirty="0">
                <a:solidFill>
                  <a:schemeClr val="bg2">
                    <a:lumMod val="10000"/>
                  </a:schemeClr>
                </a:solidFill>
                <a:effectLst/>
                <a:latin typeface="Segoe UI" panose="020B0502040204020203" pitchFamily="34" charset="0"/>
              </a:rPr>
              <a:t>Accélérer l’émergence et le déploiement </a:t>
            </a:r>
          </a:p>
          <a:p>
            <a:pPr algn="ctr"/>
            <a:r>
              <a:rPr lang="fr-FR" b="1" i="0" dirty="0">
                <a:solidFill>
                  <a:schemeClr val="bg2">
                    <a:lumMod val="10000"/>
                  </a:schemeClr>
                </a:solidFill>
                <a:effectLst/>
                <a:latin typeface="Segoe UI" panose="020B0502040204020203" pitchFamily="34" charset="0"/>
              </a:rPr>
              <a:t>de </a:t>
            </a:r>
            <a:r>
              <a:rPr lang="fr-FR" b="1" i="0" dirty="0">
                <a:solidFill>
                  <a:srgbClr val="FF66FF"/>
                </a:solidFill>
                <a:effectLst/>
                <a:latin typeface="Segoe UI" panose="020B0502040204020203" pitchFamily="34" charset="0"/>
              </a:rPr>
              <a:t>solutions innovantes </a:t>
            </a:r>
            <a:r>
              <a:rPr lang="fr-FR" b="1" i="0" dirty="0">
                <a:solidFill>
                  <a:schemeClr val="bg2">
                    <a:lumMod val="10000"/>
                  </a:schemeClr>
                </a:solidFill>
                <a:effectLst/>
                <a:latin typeface="Segoe UI" panose="020B0502040204020203" pitchFamily="34" charset="0"/>
              </a:rPr>
              <a:t>pour la </a:t>
            </a:r>
            <a:r>
              <a:rPr lang="fr-FR" b="1" i="0" dirty="0">
                <a:solidFill>
                  <a:srgbClr val="FF66FF"/>
                </a:solidFill>
                <a:effectLst/>
                <a:latin typeface="Segoe UI" panose="020B0502040204020203" pitchFamily="34" charset="0"/>
              </a:rPr>
              <a:t>santé </a:t>
            </a:r>
            <a:r>
              <a:rPr lang="fr-FR" b="1" i="0" dirty="0">
                <a:solidFill>
                  <a:srgbClr val="381A0A"/>
                </a:solidFill>
                <a:effectLst/>
                <a:latin typeface="Segoe UI" panose="020B0502040204020203" pitchFamily="34" charset="0"/>
              </a:rPr>
              <a:t>et le </a:t>
            </a:r>
            <a:r>
              <a:rPr lang="fr-FR" b="1" i="0" dirty="0">
                <a:solidFill>
                  <a:srgbClr val="FF66FF"/>
                </a:solidFill>
                <a:effectLst/>
                <a:latin typeface="Segoe UI" panose="020B0502040204020203" pitchFamily="34" charset="0"/>
              </a:rPr>
              <a:t>bien vieillir</a:t>
            </a:r>
          </a:p>
        </p:txBody>
      </p:sp>
    </p:spTree>
    <p:extLst>
      <p:ext uri="{BB962C8B-B14F-4D97-AF65-F5344CB8AC3E}">
        <p14:creationId xmlns:p14="http://schemas.microsoft.com/office/powerpoint/2010/main" val="1286616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10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06979"/>
            <a:ext cx="3447500" cy="338001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cap="all" dirty="0">
                <a:solidFill>
                  <a:schemeClr val="bg1"/>
                </a:solidFill>
              </a:rPr>
              <a:t>VOTRE INNOVATION           1/1</a:t>
            </a:r>
            <a:endParaRPr lang="fr-FR" sz="1950" cap="all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522334" y="780348"/>
            <a:ext cx="9904056" cy="3380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Caractère innovant du projet proposé : (Description de l’innovation technologiques et/ou organisationnelle)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779669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11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06979"/>
            <a:ext cx="10227442" cy="338001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L’ IMPACT DE VOTRE SOLUTION  sur la santé / la qualité de vie / l’entourage             1/2</a:t>
            </a:r>
            <a:endParaRPr lang="fr-FR" sz="1950" cap="all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522334" y="548790"/>
            <a:ext cx="11129110" cy="9076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Décrivez les bénéfices attendus de la solution pour votre cible et son entourage (famille, aidants, soignants…)</a:t>
            </a:r>
          </a:p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Quels sont les indicateurs et modes d’évaluation qui prouvent ses bénéfices.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703451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12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06979"/>
            <a:ext cx="10227442" cy="338001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L’ IMPACT DE VOTRE SOLUTION  sur la santé / la qualité de vie / l’entourage             2/2</a:t>
            </a:r>
            <a:endParaRPr lang="fr-FR" sz="1950" cap="all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522334" y="548790"/>
            <a:ext cx="11129110" cy="9076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Quels sont les freins à l’adoption de votre solution ? Les gênes / conséquences négatives / risques éventuels de la solution, et les réponses pour y pallier. Le projet a-t-il déjà été testé, si oui, comment? 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148202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13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433125" y="117542"/>
            <a:ext cx="5265148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L’ IMPACT SOCIETAL DE VOTRE PROJET        1/1</a:t>
            </a: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433125" y="616893"/>
            <a:ext cx="11129110" cy="6355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Précisez les coûts évités/rajoutés de la solution pour les parties prenantes. (bénéficiaires, système de santé, Etat, collectivités …)</a:t>
            </a:r>
          </a:p>
          <a:p>
            <a:r>
              <a:rPr lang="fr-FR" sz="1600" b="1" dirty="0">
                <a:solidFill>
                  <a:srgbClr val="FF99CC"/>
                </a:solidFill>
              </a:rPr>
              <a:t>Dans quelles mesures les questions d’éthique sont-elles été prises en compte dans le projet ?</a:t>
            </a:r>
            <a:endParaRPr lang="fr-FR" sz="1600" b="1" i="1" dirty="0">
              <a:solidFill>
                <a:srgbClr val="FF99CC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811501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14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0536" y="155010"/>
            <a:ext cx="6377283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LA MATURITE TECHNIQUE de votre innovation        1/2 </a:t>
            </a: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399670" y="654361"/>
            <a:ext cx="11543285" cy="10765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Les résultats des expérimentations réalisées à ce jour - Le niveau de maturité technologique et le reste à faire jusqu’à la commercialisation. </a:t>
            </a:r>
          </a:p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Niveau TRL : preuve de concept, expérimentations d’usage, études cliniques, test de déploiement, marquage CE, produit déjà sur le marché.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870947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15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29281"/>
            <a:ext cx="6377283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LA MATURITE TECHNIQUE de votre innovation        2/2 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486024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16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00033" y="137722"/>
            <a:ext cx="7138554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LA MATURITE REGLEMENTAIRE de votre innovation          1/1</a:t>
            </a: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388519" y="637073"/>
            <a:ext cx="11129110" cy="102873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Etapes règlementaires franchies/barrières règlementaires à franchir avec échéance de temps, calendrier pour obtenir les certifications nécessaires.</a:t>
            </a:r>
          </a:p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Etat de la propriété intellectuelle à ce jour.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063800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17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06979"/>
            <a:ext cx="6703656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LA MATURITE DE LA CONCURRENCE : BENCHMARK        1/2 </a:t>
            </a: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522334" y="736498"/>
            <a:ext cx="11129110" cy="13758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Mentionner  :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Les éléments clefs de différentiation avec votre projet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Le stade de maturité du concurrent (sur le marché depuis X années, jeune concurrent…)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Le positionnement de votre produit/service vis-à-vis de ce concurrent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Un tableau comparatif de solutions avec des critères spécifiques (prix, fonctionnalité…)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879212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18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06979"/>
            <a:ext cx="6703656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LA MATURITE DE LA CONCURRENCE : BENCHMARK        2/2 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426319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19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06979"/>
            <a:ext cx="4495715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Business model envisagé             1/1</a:t>
            </a: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522334" y="730751"/>
            <a:ext cx="11129110" cy="124585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Le choix du/des business model(s) et les raisons de ces choix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La présentation de votre chaine de valeur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Les BM envisagé(s) avec un acteur de la protection sociale (assurance, mutuelle…)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Pour ce qui est de votre </a:t>
            </a:r>
            <a:r>
              <a:rPr lang="fr-FR" sz="1600" b="1" i="1" u="sng" dirty="0">
                <a:solidFill>
                  <a:srgbClr val="FF99CC"/>
                </a:solidFill>
                <a:cs typeface="Times New Roman" panose="02020603050405020304" pitchFamily="18" charset="0"/>
              </a:rPr>
              <a:t>fournisseur</a:t>
            </a: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, indiquez votre taux de dépendance vis-à-vis de celui-ci.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b="1" i="1" dirty="0">
              <a:solidFill>
                <a:srgbClr val="FF99CC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49202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2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5" y="106979"/>
            <a:ext cx="1763666" cy="338001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cap="all" dirty="0">
                <a:solidFill>
                  <a:schemeClr val="bg1"/>
                </a:solidFill>
              </a:rPr>
              <a:t>CONSIGNES</a:t>
            </a:r>
            <a:endParaRPr lang="fr-FR" sz="1950" cap="all" dirty="0">
              <a:solidFill>
                <a:schemeClr val="bg1"/>
              </a:solidFill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6B1848-B0BE-493E-857F-4B30D8E88714}"/>
              </a:ext>
            </a:extLst>
          </p:cNvPr>
          <p:cNvSpPr txBox="1"/>
          <p:nvPr/>
        </p:nvSpPr>
        <p:spPr>
          <a:xfrm>
            <a:off x="686972" y="762767"/>
            <a:ext cx="10818056" cy="5543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Complétez cette présentation que vous enverrez en version </a:t>
            </a:r>
            <a:r>
              <a:rPr lang="fr-FR" sz="1800" dirty="0" err="1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 liens hypertextes et les vidéos ne sont pas acceptés.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 illustrations (photos, schémas) sont possibles dans le respect de l’espace imparti.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taille de police minimale est de 14 pt, police Calibri. La couleur utilisée doit être noire.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Respectez obligatoirement le nombre de slides autorisé pour chaque question.</a:t>
            </a:r>
            <a:endParaRPr lang="fr-FR" sz="1800" i="1" dirty="0">
              <a:solidFill>
                <a:srgbClr val="381A0A"/>
              </a:solidFill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 indications en italique doivent être supprimées pour l’insertion du contenu du candidat.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candidat n’est pas tenu d’apporter tous les éléments mentionnés selon la nature de son projet. Ces éléments sont à titre indicatif à adapter en fonction de votre projet.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mise en forme est libre outre les éléments mentionnés plus haut.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Tout dossier qui ne suivra pas les consignes ci-dessus ne sera pas éligible.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381A0A"/>
                </a:solidFill>
                <a:cs typeface="Times New Roman" panose="02020603050405020304" pitchFamily="18" charset="0"/>
              </a:rPr>
              <a:t>Des éléments annexes (lettres de soutiens, preuves de traction marché) sont à rajouter à la suite de ce dossier.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18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20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5" y="106979"/>
            <a:ext cx="4317294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LA MATURITE DU MARCHE             1/2</a:t>
            </a: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522335" y="584894"/>
            <a:ext cx="11129110" cy="8395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4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Démontrer le caractère généralisable de votre solution et la présence d’un marché rendant possible sa diffusion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La taille du marché français. L’ambition sur le marché français est primordiale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Date prévue  d’entrée de la solution sur le marché français ? (la mise sur le marché ne doit pas dépasser 07/2024)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396609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21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06979"/>
            <a:ext cx="4339598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LA MATURITE DU MARCHE             2/2</a:t>
            </a: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522334" y="487830"/>
            <a:ext cx="11129110" cy="154471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Vous pouvez mentionner :</a:t>
            </a:r>
          </a:p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Quelle stratégie de commercialisation envisager ? mode de distribution, prix ?</a:t>
            </a:r>
          </a:p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Des preuves de traction marché : ventes déjà réalisées ou à venir, marques d’intérêt (preuves formelles en annexes du document)</a:t>
            </a:r>
          </a:p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Si la solution est déjà commercialisée, indiquer des retours utilisateurs et les améliorations envisagées.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400577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22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06979"/>
            <a:ext cx="5989978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Partenaires opérationnels du projet           1/1  </a:t>
            </a: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388520" y="639259"/>
            <a:ext cx="11129110" cy="15584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Rappel : un partenaire institutionnel est obligatoire pour candidater. Préciser pour chaque partenaire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nom de l’organisation, statut (public / privé), rôle)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si possible, fournir une lettre d’engagement du partenaire institutionnel (A rajouter en annexes du document)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stade de maturité de la relation: en cours d’aboutissement, contrat signé…rôle et responsabilités dans le projet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45472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23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06979"/>
            <a:ext cx="6377284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LE PLANNING DE REALISATION DE VOTRE projet         1/1</a:t>
            </a: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522334" y="748462"/>
            <a:ext cx="11129110" cy="3316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Insérer ici votre diagramme de Gantt simplifié /  </a:t>
            </a:r>
            <a:r>
              <a:rPr lang="fr-FR" alt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Présentation des principales tâches à mener, les livrables et l’échéance</a:t>
            </a:r>
            <a:endParaRPr lang="fr-FR" sz="1600" b="1" i="1" dirty="0">
              <a:solidFill>
                <a:srgbClr val="FF99CC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4508585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24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3" y="106979"/>
            <a:ext cx="7818779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LE DETAIL DE L’EXPERIMENTATION associée à votre projet          1/1</a:t>
            </a: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-101198" y="724413"/>
            <a:ext cx="11770865" cy="564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Localisation de l’expérimentation / essai clinique - Possibilités d’inclusion de personnes, notamment des assurés d’AG2R LM : (démarche en cours, à venir) 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345778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2DC0BD6-C600-46AD-A238-3C02AB33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25</a:t>
            </a:fld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797598-C5B3-48B4-9387-1E2418183241}"/>
              </a:ext>
            </a:extLst>
          </p:cNvPr>
          <p:cNvSpPr/>
          <p:nvPr/>
        </p:nvSpPr>
        <p:spPr>
          <a:xfrm>
            <a:off x="162386" y="594551"/>
            <a:ext cx="10587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Montants en € HT sur la totalité de la durée du projet </a:t>
            </a:r>
            <a:r>
              <a:rPr lang="fr-FR" i="1" dirty="0"/>
              <a:t>(cliquez sur le tableau pour modifier sous Excel)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200D89C-76F9-4D4E-812B-41419956ABBB}"/>
              </a:ext>
            </a:extLst>
          </p:cNvPr>
          <p:cNvSpPr txBox="1"/>
          <p:nvPr/>
        </p:nvSpPr>
        <p:spPr>
          <a:xfrm>
            <a:off x="8610600" y="1153552"/>
            <a:ext cx="3581400" cy="533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(1) Précisez la nature et, si possible, le nom des prestataires ou des sous-traitants.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EB03022-B593-4D16-BB4D-6437B28F8EE6}"/>
              </a:ext>
            </a:extLst>
          </p:cNvPr>
          <p:cNvSpPr txBox="1"/>
          <p:nvPr/>
        </p:nvSpPr>
        <p:spPr>
          <a:xfrm>
            <a:off x="8610600" y="1965481"/>
            <a:ext cx="3581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(2) Précisez le type de cofinancement (subvention, autofinancement, emprunt…)</a:t>
            </a:r>
          </a:p>
        </p:txBody>
      </p:sp>
      <p:sp>
        <p:nvSpPr>
          <p:cNvPr id="7" name="Rectangle à coins arrondis 10">
            <a:extLst>
              <a:ext uri="{FF2B5EF4-FFF2-40B4-BE49-F238E27FC236}">
                <a16:creationId xmlns:a16="http://schemas.microsoft.com/office/drawing/2014/main" id="{F29F3AFD-A4D3-4624-ADD6-80B07C1087B6}"/>
              </a:ext>
            </a:extLst>
          </p:cNvPr>
          <p:cNvSpPr/>
          <p:nvPr/>
        </p:nvSpPr>
        <p:spPr>
          <a:xfrm>
            <a:off x="325860" y="150650"/>
            <a:ext cx="6253360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BUDGET DU PROJET FINANCE PAR MED4AGE             1/1</a:t>
            </a:r>
          </a:p>
        </p:txBody>
      </p:sp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D35A358F-0759-4F1D-920C-9451FE511F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453736"/>
              </p:ext>
            </p:extLst>
          </p:nvPr>
        </p:nvGraphicFramePr>
        <p:xfrm>
          <a:off x="692150" y="1006475"/>
          <a:ext cx="7661275" cy="570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477160" imgH="4819792" progId="Excel.Sheet.12">
                  <p:embed/>
                </p:oleObj>
              </mc:Choice>
              <mc:Fallback>
                <p:oleObj name="Worksheet" r:id="rId2" imgW="6477160" imgH="48197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92150" y="1006475"/>
                        <a:ext cx="7661275" cy="570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8208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5757C48-E92C-4CA2-B79F-CC5A78165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26</a:t>
            </a:fld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E9AD83E-F602-4722-8DA6-4F0B16EF3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252246"/>
              </p:ext>
            </p:extLst>
          </p:nvPr>
        </p:nvGraphicFramePr>
        <p:xfrm>
          <a:off x="310161" y="1349198"/>
          <a:ext cx="11571677" cy="2199817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682606">
                  <a:extLst>
                    <a:ext uri="{9D8B030D-6E8A-4147-A177-3AD203B41FA5}">
                      <a16:colId xmlns:a16="http://schemas.microsoft.com/office/drawing/2014/main" val="1391509604"/>
                    </a:ext>
                  </a:extLst>
                </a:gridCol>
                <a:gridCol w="1834627">
                  <a:extLst>
                    <a:ext uri="{9D8B030D-6E8A-4147-A177-3AD203B41FA5}">
                      <a16:colId xmlns:a16="http://schemas.microsoft.com/office/drawing/2014/main" val="176830492"/>
                    </a:ext>
                  </a:extLst>
                </a:gridCol>
                <a:gridCol w="1595330">
                  <a:extLst>
                    <a:ext uri="{9D8B030D-6E8A-4147-A177-3AD203B41FA5}">
                      <a16:colId xmlns:a16="http://schemas.microsoft.com/office/drawing/2014/main" val="3181509410"/>
                    </a:ext>
                  </a:extLst>
                </a:gridCol>
                <a:gridCol w="1572184">
                  <a:extLst>
                    <a:ext uri="{9D8B030D-6E8A-4147-A177-3AD203B41FA5}">
                      <a16:colId xmlns:a16="http://schemas.microsoft.com/office/drawing/2014/main" val="2945772281"/>
                    </a:ext>
                  </a:extLst>
                </a:gridCol>
                <a:gridCol w="1443465">
                  <a:extLst>
                    <a:ext uri="{9D8B030D-6E8A-4147-A177-3AD203B41FA5}">
                      <a16:colId xmlns:a16="http://schemas.microsoft.com/office/drawing/2014/main" val="3195121043"/>
                    </a:ext>
                  </a:extLst>
                </a:gridCol>
                <a:gridCol w="1443465">
                  <a:extLst>
                    <a:ext uri="{9D8B030D-6E8A-4147-A177-3AD203B41FA5}">
                      <a16:colId xmlns:a16="http://schemas.microsoft.com/office/drawing/2014/main" val="1131517919"/>
                    </a:ext>
                  </a:extLst>
                </a:gridCol>
              </a:tblGrid>
              <a:tr h="497665">
                <a:tc>
                  <a:txBody>
                    <a:bodyPr/>
                    <a:lstStyle/>
                    <a:p>
                      <a:pPr algn="ctr" fontAlgn="b"/>
                      <a:endParaRPr lang="fr-FR" sz="2000" b="1" kern="1200" cap="all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369" marR="60369" marT="60369" marB="60369"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kern="1200" cap="all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60369" marR="60369" marT="60369" marB="60369"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kern="1200" cap="all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60369" marR="60369" marT="60369" marB="60369"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kern="1200" cap="all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60369" marR="60369" marT="60369" marB="60369"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kern="1200" cap="all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60369" marR="60369" marT="60369" marB="60369"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kern="1200" cap="all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60369" marR="60369" marT="60369" marB="60369"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785021"/>
                  </a:ext>
                </a:extLst>
              </a:tr>
              <a:tr h="34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Volume de ventes (nombre d’unités)</a:t>
                      </a:r>
                      <a:endParaRPr lang="fr-FR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3370773373"/>
                  </a:ext>
                </a:extLst>
              </a:tr>
              <a:tr h="34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Nombre de clients</a:t>
                      </a:r>
                      <a:endParaRPr lang="fr-FR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37558289"/>
                  </a:ext>
                </a:extLst>
              </a:tr>
              <a:tr h="34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Chiffres d’affaires des ventes</a:t>
                      </a:r>
                      <a:endParaRPr lang="fr-FR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€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€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€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€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€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4173927691"/>
                  </a:ext>
                </a:extLst>
              </a:tr>
              <a:tr h="348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Excèdent Brut d’Exploitation</a:t>
                      </a:r>
                      <a:endParaRPr lang="fr-FR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€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€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€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€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€</a:t>
                      </a:r>
                      <a:endParaRPr lang="fr-FR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2521320746"/>
                  </a:ext>
                </a:extLst>
              </a:tr>
            </a:tbl>
          </a:graphicData>
        </a:graphic>
      </p:graphicFrame>
      <p:sp>
        <p:nvSpPr>
          <p:cNvPr id="8" name="Rectangle à coins arrondis 10">
            <a:extLst>
              <a:ext uri="{FF2B5EF4-FFF2-40B4-BE49-F238E27FC236}">
                <a16:creationId xmlns:a16="http://schemas.microsoft.com/office/drawing/2014/main" id="{4F978B0A-DE45-4F46-9B23-D33904B40449}"/>
              </a:ext>
            </a:extLst>
          </p:cNvPr>
          <p:cNvSpPr/>
          <p:nvPr/>
        </p:nvSpPr>
        <p:spPr>
          <a:xfrm>
            <a:off x="235633" y="136525"/>
            <a:ext cx="8374968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DONNEES PREVISIONNELLES DE VENTES LIEES AU PROJET MED4AGE          1/1</a:t>
            </a:r>
          </a:p>
        </p:txBody>
      </p:sp>
      <p:sp>
        <p:nvSpPr>
          <p:cNvPr id="9" name="Rectangle à coins arrondis 12">
            <a:extLst>
              <a:ext uri="{FF2B5EF4-FFF2-40B4-BE49-F238E27FC236}">
                <a16:creationId xmlns:a16="http://schemas.microsoft.com/office/drawing/2014/main" id="{A3087FB0-988B-42E8-B336-32DB8A970A53}"/>
              </a:ext>
            </a:extLst>
          </p:cNvPr>
          <p:cNvSpPr/>
          <p:nvPr/>
        </p:nvSpPr>
        <p:spPr>
          <a:xfrm>
            <a:off x="240577" y="598190"/>
            <a:ext cx="11129110" cy="6210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Précisez les objectifs économiques visés à 5 ans : prévisionnel de ventes, chiffre d’affaires, parts de marché, nombre de clients… (commentaires libres si besoin pour appuyer les données du tableau)</a:t>
            </a:r>
          </a:p>
        </p:txBody>
      </p:sp>
    </p:spTree>
    <p:extLst>
      <p:ext uri="{BB962C8B-B14F-4D97-AF65-F5344CB8AC3E}">
        <p14:creationId xmlns:p14="http://schemas.microsoft.com/office/powerpoint/2010/main" val="1548525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74FC27C-7B04-464A-98FE-DE2595A23C1B}"/>
              </a:ext>
            </a:extLst>
          </p:cNvPr>
          <p:cNvSpPr txBox="1"/>
          <p:nvPr/>
        </p:nvSpPr>
        <p:spPr>
          <a:xfrm>
            <a:off x="7658841" y="679731"/>
            <a:ext cx="3951414" cy="3071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6000" kern="1200" cap="all" spc="-1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12F98E8C-0E17-4949-BBFE-CD15D563B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744878"/>
              </p:ext>
            </p:extLst>
          </p:nvPr>
        </p:nvGraphicFramePr>
        <p:xfrm>
          <a:off x="379828" y="574536"/>
          <a:ext cx="10973450" cy="59078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015285">
                  <a:extLst>
                    <a:ext uri="{9D8B030D-6E8A-4147-A177-3AD203B41FA5}">
                      <a16:colId xmlns:a16="http://schemas.microsoft.com/office/drawing/2014/main" val="1391509604"/>
                    </a:ext>
                  </a:extLst>
                </a:gridCol>
                <a:gridCol w="1930640">
                  <a:extLst>
                    <a:ext uri="{9D8B030D-6E8A-4147-A177-3AD203B41FA5}">
                      <a16:colId xmlns:a16="http://schemas.microsoft.com/office/drawing/2014/main" val="176830492"/>
                    </a:ext>
                  </a:extLst>
                </a:gridCol>
                <a:gridCol w="1739447">
                  <a:extLst>
                    <a:ext uri="{9D8B030D-6E8A-4147-A177-3AD203B41FA5}">
                      <a16:colId xmlns:a16="http://schemas.microsoft.com/office/drawing/2014/main" val="3181509410"/>
                    </a:ext>
                  </a:extLst>
                </a:gridCol>
                <a:gridCol w="1712461">
                  <a:extLst>
                    <a:ext uri="{9D8B030D-6E8A-4147-A177-3AD203B41FA5}">
                      <a16:colId xmlns:a16="http://schemas.microsoft.com/office/drawing/2014/main" val="2945772281"/>
                    </a:ext>
                  </a:extLst>
                </a:gridCol>
                <a:gridCol w="1575617">
                  <a:extLst>
                    <a:ext uri="{9D8B030D-6E8A-4147-A177-3AD203B41FA5}">
                      <a16:colId xmlns:a16="http://schemas.microsoft.com/office/drawing/2014/main" val="3195121043"/>
                    </a:ext>
                  </a:extLst>
                </a:gridCol>
              </a:tblGrid>
              <a:tr h="427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PERIODE DE L’EXERCICE : …………………………………..</a:t>
                      </a:r>
                      <a:endParaRPr lang="fr-FR" sz="1400" b="1" i="0" u="none" strike="noStrike" cap="none" spc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fr-FR" sz="2000" b="1" i="0" u="none" strike="noStrike" cap="none" spc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fr-FR" sz="2000" b="1" i="0" u="none" strike="noStrike" cap="none" spc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fr-FR" sz="2000" b="1" i="0" u="none" strike="noStrike" cap="none" spc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fr-FR" sz="2000" b="1" i="0" u="none" strike="noStrike" cap="none" spc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722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729070"/>
                  </a:ext>
                </a:extLst>
              </a:tr>
              <a:tr h="30297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BILAN SIMPLIFIE</a:t>
                      </a:r>
                      <a:endParaRPr lang="fr-F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8785021"/>
                  </a:ext>
                </a:extLst>
              </a:tr>
              <a:tr h="29878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Actifs immobilisés</a:t>
                      </a:r>
                      <a:endParaRPr lang="fr-FR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€</a:t>
                      </a:r>
                      <a:r>
                        <a:rPr lang="fr-FR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€</a:t>
                      </a:r>
                      <a:r>
                        <a:rPr lang="fr-FR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€</a:t>
                      </a:r>
                      <a:r>
                        <a:rPr lang="fr-FR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€</a:t>
                      </a:r>
                      <a:r>
                        <a:rPr lang="fr-FR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12850861"/>
                  </a:ext>
                </a:extLst>
              </a:tr>
              <a:tr h="29878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Besoin en fond de roulement</a:t>
                      </a:r>
                      <a:endParaRPr lang="fr-FR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2652654261"/>
                  </a:ext>
                </a:extLst>
              </a:tr>
              <a:tr h="29878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Capital social</a:t>
                      </a:r>
                      <a:endParaRPr lang="fr-FR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3370773373"/>
                  </a:ext>
                </a:extLst>
              </a:tr>
              <a:tr h="29878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Capitaux propres</a:t>
                      </a:r>
                      <a:endParaRPr lang="fr-FR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37558289"/>
                  </a:ext>
                </a:extLst>
              </a:tr>
              <a:tr h="4487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Emprunts et dettes (hors BFR)</a:t>
                      </a:r>
                      <a:endParaRPr lang="fr-FR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1609571228"/>
                  </a:ext>
                </a:extLst>
              </a:tr>
              <a:tr h="29878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600" b="0" u="none" strike="noStrike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TOTAL BILAN</a:t>
                      </a:r>
                    </a:p>
                  </a:txBody>
                  <a:tcPr marL="60369" marR="60369" marT="60369" marB="60369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927691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l" fontAlgn="b"/>
                      <a:endParaRPr lang="fr-FR" sz="100" b="1" u="none" strike="noStrike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369" marR="60369" marT="60369" marB="60369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259296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COMPTE DE RESULTAT SINPLIFIE</a:t>
                      </a: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545446"/>
                  </a:ext>
                </a:extLst>
              </a:tr>
              <a:tr h="29878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Chiffres d’affaires des ventes</a:t>
                      </a:r>
                      <a:endParaRPr lang="fr-FR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€</a:t>
                      </a:r>
                      <a:r>
                        <a:rPr lang="fr-FR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€</a:t>
                      </a:r>
                      <a:r>
                        <a:rPr lang="fr-FR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€</a:t>
                      </a:r>
                      <a:r>
                        <a:rPr lang="fr-FR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€</a:t>
                      </a:r>
                      <a:r>
                        <a:rPr lang="fr-FR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369" marR="60369" marT="60369" marB="6036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46864868"/>
                  </a:ext>
                </a:extLst>
              </a:tr>
              <a:tr h="29878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Total produits d’exploitation</a:t>
                      </a:r>
                      <a:endParaRPr lang="fr-FR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2865630366"/>
                  </a:ext>
                </a:extLst>
              </a:tr>
              <a:tr h="29878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Total charges d’exploitation</a:t>
                      </a:r>
                      <a:endParaRPr lang="fr-FR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3574120634"/>
                  </a:ext>
                </a:extLst>
              </a:tr>
              <a:tr h="29878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Résultat d’exploitation</a:t>
                      </a:r>
                      <a:endParaRPr lang="fr-FR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256812357"/>
                  </a:ext>
                </a:extLst>
              </a:tr>
              <a:tr h="29878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Résultat net</a:t>
                      </a:r>
                      <a:endParaRPr lang="fr-FR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/>
                </a:tc>
                <a:extLst>
                  <a:ext uri="{0D108BD9-81ED-4DB2-BD59-A6C34878D82A}">
                    <a16:rowId xmlns:a16="http://schemas.microsoft.com/office/drawing/2014/main" val="2521320746"/>
                  </a:ext>
                </a:extLst>
              </a:tr>
              <a:tr h="29878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Capacité d'autofinancement</a:t>
                      </a:r>
                      <a:endParaRPr lang="fr-FR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fr-FR" sz="12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0369" marR="60369" marT="60369" marB="60369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055929"/>
                  </a:ext>
                </a:extLst>
              </a:tr>
            </a:tbl>
          </a:graphicData>
        </a:graphic>
      </p:graphicFrame>
      <p:sp>
        <p:nvSpPr>
          <p:cNvPr id="7" name="Rectangle à coins arrondis 10">
            <a:extLst>
              <a:ext uri="{FF2B5EF4-FFF2-40B4-BE49-F238E27FC236}">
                <a16:creationId xmlns:a16="http://schemas.microsoft.com/office/drawing/2014/main" id="{C65390B7-36D2-484E-85FF-A1BB2E9CF213}"/>
              </a:ext>
            </a:extLst>
          </p:cNvPr>
          <p:cNvSpPr/>
          <p:nvPr/>
        </p:nvSpPr>
        <p:spPr>
          <a:xfrm>
            <a:off x="379828" y="129633"/>
            <a:ext cx="6978915" cy="331667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DONNEES FINANCIERES GENERALES DE l’entreprise           1/1</a:t>
            </a:r>
          </a:p>
        </p:txBody>
      </p:sp>
    </p:spTree>
    <p:extLst>
      <p:ext uri="{BB962C8B-B14F-4D97-AF65-F5344CB8AC3E}">
        <p14:creationId xmlns:p14="http://schemas.microsoft.com/office/powerpoint/2010/main" val="67276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D0452057-7374-4F10-8F07-BFFFA22DA4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5" name="Rectangle à coins arrondis 10">
            <a:extLst>
              <a:ext uri="{FF2B5EF4-FFF2-40B4-BE49-F238E27FC236}">
                <a16:creationId xmlns:a16="http://schemas.microsoft.com/office/drawing/2014/main" id="{46B5BE51-360C-4043-8A56-8B54EE503234}"/>
              </a:ext>
            </a:extLst>
          </p:cNvPr>
          <p:cNvSpPr/>
          <p:nvPr/>
        </p:nvSpPr>
        <p:spPr>
          <a:xfrm>
            <a:off x="495516" y="132015"/>
            <a:ext cx="4723255" cy="338001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2000" b="1" cap="all" dirty="0">
                <a:solidFill>
                  <a:schemeClr val="bg1"/>
                </a:solidFill>
              </a:rPr>
              <a:t>Résumé de votre projet         slide 1/1</a:t>
            </a:r>
          </a:p>
        </p:txBody>
      </p:sp>
      <p:sp>
        <p:nvSpPr>
          <p:cNvPr id="8" name="Rectangle à coins arrondis 12">
            <a:extLst>
              <a:ext uri="{FF2B5EF4-FFF2-40B4-BE49-F238E27FC236}">
                <a16:creationId xmlns:a16="http://schemas.microsoft.com/office/drawing/2014/main" id="{EF4B5AD5-0719-4933-999F-8D3410F453E7}"/>
              </a:ext>
            </a:extLst>
          </p:cNvPr>
          <p:cNvSpPr/>
          <p:nvPr/>
        </p:nvSpPr>
        <p:spPr>
          <a:xfrm>
            <a:off x="495515" y="879146"/>
            <a:ext cx="3262445" cy="3380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i="1" dirty="0">
                <a:solidFill>
                  <a:srgbClr val="FF99CC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100 à 200 mots maximum </a:t>
            </a:r>
            <a:endParaRPr lang="fr-FR" sz="1600" b="1" dirty="0">
              <a:solidFill>
                <a:srgbClr val="FF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4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4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31522"/>
            <a:ext cx="3238823" cy="338001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cap="all" dirty="0">
                <a:solidFill>
                  <a:schemeClr val="bg1"/>
                </a:solidFill>
              </a:rPr>
              <a:t>VOTRE STRUCTURE        1/2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6B1848-B0BE-493E-857F-4B30D8E88714}"/>
              </a:ext>
            </a:extLst>
          </p:cNvPr>
          <p:cNvSpPr txBox="1"/>
          <p:nvPr/>
        </p:nvSpPr>
        <p:spPr>
          <a:xfrm>
            <a:off x="522334" y="697297"/>
            <a:ext cx="10818056" cy="560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Raison sociale :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dirty="0">
                <a:solidFill>
                  <a:srgbClr val="381A0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dresse :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Date de création de l’entreprise : 			Effectif :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Représentant légal </a:t>
            </a:r>
            <a:r>
              <a:rPr lang="fr-FR" sz="1200" i="1" dirty="0">
                <a:solidFill>
                  <a:srgbClr val="FF99C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(nom, prénom, titre, mail, téléphone) </a:t>
            </a: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Description succincte de l’équipe fondatrice : </a:t>
            </a:r>
            <a:r>
              <a:rPr lang="fr-FR" sz="1200" i="1" dirty="0">
                <a:solidFill>
                  <a:srgbClr val="FF99C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(Origine professionnelle, nombre d'années d'expérience, répartition des rôles, parcours des membres, ) </a:t>
            </a:r>
            <a:endParaRPr lang="fr-FR" sz="1100" i="1" dirty="0">
              <a:solidFill>
                <a:srgbClr val="FF99CC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400" i="1" dirty="0">
              <a:solidFill>
                <a:srgbClr val="FF99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400" i="1" dirty="0">
              <a:solidFill>
                <a:srgbClr val="FF99CC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400" i="1" dirty="0">
              <a:solidFill>
                <a:srgbClr val="FF99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400" i="1" dirty="0">
              <a:solidFill>
                <a:srgbClr val="FF99CC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400" i="1" dirty="0">
              <a:solidFill>
                <a:srgbClr val="FF99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400" i="1" dirty="0">
              <a:solidFill>
                <a:srgbClr val="FF99CC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800" dirty="0">
              <a:solidFill>
                <a:srgbClr val="381A0A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16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5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06979"/>
            <a:ext cx="3238823" cy="338001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cap="all" dirty="0">
                <a:solidFill>
                  <a:schemeClr val="bg1"/>
                </a:solidFill>
              </a:rPr>
              <a:t>VOTRE STRUCTURE         2/2  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6B1848-B0BE-493E-857F-4B30D8E88714}"/>
              </a:ext>
            </a:extLst>
          </p:cNvPr>
          <p:cNvSpPr txBox="1"/>
          <p:nvPr/>
        </p:nvSpPr>
        <p:spPr>
          <a:xfrm>
            <a:off x="535744" y="780348"/>
            <a:ext cx="10818056" cy="5901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Ambition à termes de l’entreprise  :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1400" i="1" dirty="0">
                <a:solidFill>
                  <a:srgbClr val="FF99CC"/>
                </a:solidFill>
                <a:cs typeface="Times New Roman" panose="02020603050405020304" pitchFamily="18" charset="0"/>
              </a:rPr>
              <a:t>En 2 lignes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dirty="0">
              <a:solidFill>
                <a:srgbClr val="381A0A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Prix / reconnaissances et montant des aides publiques éventuelles depuis 2 018 (ANR, Bpifrance</a:t>
            </a:r>
            <a:r>
              <a:rPr lang="fr-FR" dirty="0">
                <a:solidFill>
                  <a:srgbClr val="381A0A"/>
                </a:solidFill>
                <a:cs typeface="Times New Roman" panose="02020603050405020304" pitchFamily="18" charset="0"/>
              </a:rPr>
              <a:t>, fonds de développement territoriaux…) :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1400" i="1" dirty="0">
                <a:solidFill>
                  <a:srgbClr val="FF99C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(Préciser le montant, la nature et l’année de réception du prix)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800" dirty="0">
              <a:solidFill>
                <a:srgbClr val="381A0A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dirty="0">
              <a:solidFill>
                <a:srgbClr val="381A0A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Précisez les fonds levés jusqu’à présent</a:t>
            </a:r>
            <a:endParaRPr lang="fr-FR" dirty="0">
              <a:solidFill>
                <a:srgbClr val="FF99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1400" i="1" dirty="0">
                <a:solidFill>
                  <a:srgbClr val="FF99CC"/>
                </a:solidFill>
                <a:cs typeface="Times New Roman" panose="02020603050405020304" pitchFamily="18" charset="0"/>
              </a:rPr>
              <a:t>(montant et date)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200" i="1" dirty="0">
              <a:solidFill>
                <a:srgbClr val="FF99CC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200" i="1" dirty="0">
              <a:solidFill>
                <a:srgbClr val="FF99CC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200" i="1" dirty="0">
              <a:solidFill>
                <a:srgbClr val="FF99CC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29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6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4" y="106979"/>
            <a:ext cx="2945695" cy="338001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cap="all" dirty="0">
                <a:solidFill>
                  <a:schemeClr val="bg1"/>
                </a:solidFill>
              </a:rPr>
              <a:t>VOTRE PROJET           1/1</a:t>
            </a:r>
            <a:endParaRPr lang="fr-FR" sz="1950" cap="all" dirty="0">
              <a:solidFill>
                <a:schemeClr val="bg1"/>
              </a:solidFill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6B1848-B0BE-493E-857F-4B30D8E88714}"/>
              </a:ext>
            </a:extLst>
          </p:cNvPr>
          <p:cNvSpPr txBox="1"/>
          <p:nvPr/>
        </p:nvSpPr>
        <p:spPr>
          <a:xfrm>
            <a:off x="851610" y="780348"/>
            <a:ext cx="10818056" cy="4784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Nom du projet :</a:t>
            </a:r>
            <a:endParaRPr lang="fr-F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Thématique concernée centrée sur les personnes de 50 ans et plus </a:t>
            </a:r>
            <a:r>
              <a:rPr lang="fr-FR" sz="1800" dirty="0">
                <a:solidFill>
                  <a:srgbClr val="FF99C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(1 seul choix possible) </a:t>
            </a: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fr-F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3638" indent="-269875"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□ </a:t>
            </a:r>
            <a:r>
              <a:rPr lang="fr-FR" dirty="0">
                <a:solidFill>
                  <a:srgbClr val="381A0A"/>
                </a:solidFill>
                <a:cs typeface="Times New Roman" panose="02020603050405020304" pitchFamily="18" charset="0"/>
              </a:rPr>
              <a:t>Démarc</a:t>
            </a:r>
            <a:r>
              <a:rPr lang="fr-FR" dirty="0">
                <a:solidFill>
                  <a:srgbClr val="381A0A"/>
                </a:solidFill>
              </a:rPr>
              <a:t>he de prévention primaire ou secondaire en situation de perte d’autonomie</a:t>
            </a:r>
          </a:p>
          <a:p>
            <a:pPr marL="1163638" indent="-269875"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□ </a:t>
            </a: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Amélioration du parcours de soin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Durée du projet </a:t>
            </a:r>
            <a:r>
              <a:rPr lang="fr-FR" sz="1800" dirty="0">
                <a:solidFill>
                  <a:srgbClr val="FF99C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(en mois)  </a:t>
            </a: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Date de début : 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Date de fin prévue :</a:t>
            </a:r>
            <a:endParaRPr lang="fr-F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381A0A"/>
                </a:solidFill>
                <a:effectLst/>
                <a:ea typeface="Calibri" panose="020F0502020204030204" pitchFamily="34" charset="0"/>
              </a:rPr>
              <a:t>Coût total du projet (€)  </a:t>
            </a:r>
            <a:r>
              <a:rPr lang="fr-FR" dirty="0">
                <a:solidFill>
                  <a:srgbClr val="381A0A"/>
                </a:solidFill>
                <a:ea typeface="Calibri" panose="020F0502020204030204" pitchFamily="34" charset="0"/>
              </a:rPr>
              <a:t>:</a:t>
            </a:r>
            <a:endParaRPr lang="fr-FR" dirty="0">
              <a:solidFill>
                <a:srgbClr val="381A0A"/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381A0A"/>
                </a:solidFill>
              </a:rPr>
              <a:t>Montant du soutien demandé à AG2R LA MONDIALE (€)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294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7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5" y="106979"/>
            <a:ext cx="4562622" cy="338001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cap="all" dirty="0">
                <a:solidFill>
                  <a:schemeClr val="bg1"/>
                </a:solidFill>
              </a:rPr>
              <a:t>PROBLEMATIQUE ET CONTEXTE          1/1</a:t>
            </a:r>
            <a:endParaRPr lang="fr-FR" sz="1950" cap="all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522335" y="546682"/>
            <a:ext cx="10232511" cy="41232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4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Décrivez  la problématique et  le contexte dans lesquels s’inscrivent votre solution, quelle est l’importance et la fréquence du problème identifié ? ….</a:t>
            </a:r>
            <a:endParaRPr lang="fr-FR" sz="1400" b="1" dirty="0">
              <a:solidFill>
                <a:srgbClr val="FF99CC"/>
              </a:solidFill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444126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8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5" y="106979"/>
            <a:ext cx="3503255" cy="338001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cap="all" dirty="0">
                <a:solidFill>
                  <a:schemeClr val="bg1"/>
                </a:solidFill>
              </a:rPr>
              <a:t>POPULATION CIBLE           1/1</a:t>
            </a:r>
            <a:endParaRPr lang="fr-FR" sz="1950" cap="all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522335" y="596863"/>
            <a:ext cx="9268436" cy="3651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4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Décrivez  votre cible : ses besoins, habitudes, les lieux de vie, les catégories de population, états de santé…</a:t>
            </a:r>
            <a:endParaRPr lang="fr-FR" sz="1400" b="1" dirty="0">
              <a:solidFill>
                <a:srgbClr val="FF99CC"/>
              </a:solidFill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4055020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74D095-462A-4BCD-AAF5-AF4B632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796D-F1AF-43E0-861D-D5BAFD8897FC}" type="slidenum">
              <a:rPr lang="fr-FR" smtClean="0"/>
              <a:t>9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9225F6A-8D8B-4CBA-B8A5-C13839C59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30" r="50809"/>
          <a:stretch/>
        </p:blipFill>
        <p:spPr>
          <a:xfrm>
            <a:off x="-3934" y="4881391"/>
            <a:ext cx="1956798" cy="19915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id="{07832A90-3FC9-4A7B-8731-07801A0C2B33}"/>
              </a:ext>
            </a:extLst>
          </p:cNvPr>
          <p:cNvSpPr/>
          <p:nvPr/>
        </p:nvSpPr>
        <p:spPr>
          <a:xfrm>
            <a:off x="522335" y="106979"/>
            <a:ext cx="3335987" cy="338001"/>
          </a:xfrm>
          <a:prstGeom prst="roundRect">
            <a:avLst/>
          </a:prstGeom>
          <a:solidFill>
            <a:srgbClr val="532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cap="all" dirty="0">
                <a:solidFill>
                  <a:schemeClr val="bg1"/>
                </a:solidFill>
              </a:rPr>
              <a:t>SCENARIO D’USAGE      1/1</a:t>
            </a:r>
            <a:endParaRPr lang="fr-FR" sz="1950" cap="all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8EB2F245-0376-4CDB-9BCB-72C96F2AF25D}"/>
              </a:ext>
            </a:extLst>
          </p:cNvPr>
          <p:cNvSpPr/>
          <p:nvPr/>
        </p:nvSpPr>
        <p:spPr>
          <a:xfrm>
            <a:off x="522335" y="611347"/>
            <a:ext cx="10237486" cy="3380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400" b="1" i="1" dirty="0">
                <a:solidFill>
                  <a:srgbClr val="FF99CC"/>
                </a:solidFill>
                <a:cs typeface="Times New Roman" panose="02020603050405020304" pitchFamily="18" charset="0"/>
              </a:rPr>
              <a:t>Décrire un scénario d’usage : Contexte, Situation où le problème est rencontré, Personnes visées.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E2942-C2A5-4BCC-9A07-C471714B32C7}"/>
              </a:ext>
            </a:extLst>
          </p:cNvPr>
          <p:cNvSpPr txBox="1">
            <a:spLocks/>
          </p:cNvSpPr>
          <p:nvPr/>
        </p:nvSpPr>
        <p:spPr>
          <a:xfrm>
            <a:off x="5604608" y="3791629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 dirty="0">
                <a:solidFill>
                  <a:schemeClr val="bg1"/>
                </a:solidFill>
              </a:rPr>
              <a:t>Mise en avant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675CE47-B436-4217-9152-5F16CB11BC21}"/>
              </a:ext>
            </a:extLst>
          </p:cNvPr>
          <p:cNvSpPr txBox="1">
            <a:spLocks/>
          </p:cNvSpPr>
          <p:nvPr/>
        </p:nvSpPr>
        <p:spPr>
          <a:xfrm>
            <a:off x="1847835" y="4546023"/>
            <a:ext cx="1295010" cy="355410"/>
          </a:xfrm>
          <a:prstGeom prst="rect">
            <a:avLst/>
          </a:prstGeom>
        </p:spPr>
        <p:txBody>
          <a:bodyPr vert="horz" lIns="99060" tIns="49530" rIns="99060" bIns="4953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25">
                <a:solidFill>
                  <a:schemeClr val="bg1"/>
                </a:solidFill>
              </a:rPr>
              <a:t>Mise en avant</a:t>
            </a:r>
            <a:endParaRPr lang="fr-FR" sz="1625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6C2F94-4A85-40EA-A7BB-32E29870F5C3}"/>
              </a:ext>
            </a:extLst>
          </p:cNvPr>
          <p:cNvSpPr txBox="1"/>
          <p:nvPr/>
        </p:nvSpPr>
        <p:spPr>
          <a:xfrm>
            <a:off x="1219754" y="6660515"/>
            <a:ext cx="62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8180498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9">
      <a:dk1>
        <a:sysClr val="windowText" lastClr="000000"/>
      </a:dk1>
      <a:lt1>
        <a:sysClr val="window" lastClr="FFFFFF"/>
      </a:lt1>
      <a:dk2>
        <a:srgbClr val="371A0A"/>
      </a:dk2>
      <a:lt2>
        <a:srgbClr val="F2F2F2"/>
      </a:lt2>
      <a:accent1>
        <a:srgbClr val="00E8FF"/>
      </a:accent1>
      <a:accent2>
        <a:srgbClr val="FFF078"/>
      </a:accent2>
      <a:accent3>
        <a:srgbClr val="F2F2F2"/>
      </a:accent3>
      <a:accent4>
        <a:srgbClr val="FFC000"/>
      </a:accent4>
      <a:accent5>
        <a:srgbClr val="00E8FF"/>
      </a:accent5>
      <a:accent6>
        <a:srgbClr val="371A0A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1586</Words>
  <Application>Microsoft Office PowerPoint</Application>
  <PresentationFormat>Grand écran</PresentationFormat>
  <Paragraphs>296</Paragraphs>
  <Slides>27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Segoe UI</vt:lpstr>
      <vt:lpstr>Wingdings</vt:lpstr>
      <vt:lpstr>Thème Office</vt:lpstr>
      <vt:lpstr>Feuille de calcul Microsoft Excel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Linda HAOUCINE</dc:creator>
  <cp:lastModifiedBy>Grégory VERNIER</cp:lastModifiedBy>
  <cp:revision>99</cp:revision>
  <dcterms:created xsi:type="dcterms:W3CDTF">2020-03-23T09:44:43Z</dcterms:created>
  <dcterms:modified xsi:type="dcterms:W3CDTF">2021-07-07T08:52:23Z</dcterms:modified>
</cp:coreProperties>
</file>